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35"/>
  </p:notesMasterIdLst>
  <p:sldIdLst>
    <p:sldId id="256" r:id="rId2"/>
    <p:sldId id="260" r:id="rId3"/>
    <p:sldId id="348" r:id="rId4"/>
    <p:sldId id="358" r:id="rId5"/>
    <p:sldId id="364" r:id="rId6"/>
    <p:sldId id="323" r:id="rId7"/>
    <p:sldId id="393" r:id="rId8"/>
    <p:sldId id="395" r:id="rId9"/>
    <p:sldId id="373" r:id="rId10"/>
    <p:sldId id="375" r:id="rId11"/>
    <p:sldId id="376" r:id="rId12"/>
    <p:sldId id="347" r:id="rId13"/>
    <p:sldId id="316" r:id="rId14"/>
    <p:sldId id="318" r:id="rId15"/>
    <p:sldId id="394" r:id="rId16"/>
    <p:sldId id="379" r:id="rId17"/>
    <p:sldId id="378" r:id="rId18"/>
    <p:sldId id="346" r:id="rId19"/>
    <p:sldId id="380" r:id="rId20"/>
    <p:sldId id="381" r:id="rId21"/>
    <p:sldId id="388" r:id="rId22"/>
    <p:sldId id="382" r:id="rId23"/>
    <p:sldId id="383" r:id="rId24"/>
    <p:sldId id="384" r:id="rId25"/>
    <p:sldId id="385" r:id="rId26"/>
    <p:sldId id="386" r:id="rId27"/>
    <p:sldId id="389" r:id="rId28"/>
    <p:sldId id="390" r:id="rId29"/>
    <p:sldId id="391" r:id="rId30"/>
    <p:sldId id="387" r:id="rId31"/>
    <p:sldId id="392" r:id="rId32"/>
    <p:sldId id="349" r:id="rId33"/>
    <p:sldId id="396" r:id="rId34"/>
  </p:sldIdLst>
  <p:sldSz cx="9144000" cy="6858000" type="screen4x3"/>
  <p:notesSz cx="6797675" cy="99314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 autoAdjust="0"/>
    <p:restoredTop sz="94660"/>
  </p:normalViewPr>
  <p:slideViewPr>
    <p:cSldViewPr>
      <p:cViewPr varScale="1">
        <p:scale>
          <a:sx n="108" d="100"/>
          <a:sy n="108" d="100"/>
        </p:scale>
        <p:origin x="185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420B7877-5548-DE38-D4F7-B5023578E7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0CF4E5E6-49F0-17DD-179B-5CA44B330FB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A2251C-6F79-45C2-B075-360CCFA48FB2}" type="datetimeFigureOut">
              <a:rPr lang="es-AR"/>
              <a:pPr>
                <a:defRPr/>
              </a:pPr>
              <a:t>22/9/2022</a:t>
            </a:fld>
            <a:endParaRPr lang="es-AR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3C2EF8F2-8C17-D622-618B-20298295D2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AR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BF6E5105-BBD2-FB26-F75D-0C70EFF558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38775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AR" noProof="0"/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193193E4-5364-86F6-C1C6-3DE4BFD9378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18CEBCD7-9E4A-D178-558F-D63079AEC8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32925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BB3E8D3-E4D3-474D-8EC6-EEAA485FC263}" type="slidenum">
              <a:rPr lang="es-AR" altLang="es-AR"/>
              <a:pPr>
                <a:defRPr/>
              </a:pPr>
              <a:t>‹Nº›</a:t>
            </a:fld>
            <a:endParaRPr lang="es-AR" alt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Marcador de imagen de diapositiva 1">
            <a:extLst>
              <a:ext uri="{FF2B5EF4-FFF2-40B4-BE49-F238E27FC236}">
                <a16:creationId xmlns:a16="http://schemas.microsoft.com/office/drawing/2014/main" id="{10567B5F-CE9F-AF76-3F2D-31DE5B5E5A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Marcador de notas 2">
            <a:extLst>
              <a:ext uri="{FF2B5EF4-FFF2-40B4-BE49-F238E27FC236}">
                <a16:creationId xmlns:a16="http://schemas.microsoft.com/office/drawing/2014/main" id="{ABEEAF44-8186-1A6B-166D-35B8E67E34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0244" name="Marcador de número de diapositiva 3">
            <a:extLst>
              <a:ext uri="{FF2B5EF4-FFF2-40B4-BE49-F238E27FC236}">
                <a16:creationId xmlns:a16="http://schemas.microsoft.com/office/drawing/2014/main" id="{11E552DA-BBF9-116E-D0A1-782AC68E19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80C4732-611F-4CB2-8359-ACC2734CB686}" type="slidenum">
              <a:rPr lang="es-AR" altLang="es-AR" smtClean="0"/>
              <a:pPr/>
              <a:t>1</a:t>
            </a:fld>
            <a:endParaRPr lang="es-AR" alt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 Rectángulo">
            <a:extLst>
              <a:ext uri="{FF2B5EF4-FFF2-40B4-BE49-F238E27FC236}">
                <a16:creationId xmlns:a16="http://schemas.microsoft.com/office/drawing/2014/main" id="{EEFE076C-27F3-ECAB-2F28-6095E9DF3954}"/>
              </a:ext>
            </a:extLst>
          </p:cNvPr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7 Rectángulo">
            <a:extLst>
              <a:ext uri="{FF2B5EF4-FFF2-40B4-BE49-F238E27FC236}">
                <a16:creationId xmlns:a16="http://schemas.microsoft.com/office/drawing/2014/main" id="{69B6BA89-3DCF-0899-4388-A574D8601335}"/>
              </a:ext>
            </a:extLst>
          </p:cNvPr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8 Rectángulo">
            <a:extLst>
              <a:ext uri="{FF2B5EF4-FFF2-40B4-BE49-F238E27FC236}">
                <a16:creationId xmlns:a16="http://schemas.microsoft.com/office/drawing/2014/main" id="{8CEC7803-7FF8-4243-D2E1-AC133D38A34B}"/>
              </a:ext>
            </a:extLst>
          </p:cNvPr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5" name="27 Marcador de fecha">
            <a:extLst>
              <a:ext uri="{FF2B5EF4-FFF2-40B4-BE49-F238E27FC236}">
                <a16:creationId xmlns:a16="http://schemas.microsoft.com/office/drawing/2014/main" id="{1238F6A6-8A45-DDF1-E4CC-B03C3F6C84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A499919-CCD2-4814-A2F7-1CC7E5751FDF}" type="datetimeFigureOut">
              <a:rPr lang="es-ES"/>
              <a:pPr>
                <a:defRPr/>
              </a:pPr>
              <a:t>22/09/2022</a:t>
            </a:fld>
            <a:endParaRPr lang="es-ES"/>
          </a:p>
        </p:txBody>
      </p:sp>
      <p:sp>
        <p:nvSpPr>
          <p:cNvPr id="6" name="16 Marcador de pie de página">
            <a:extLst>
              <a:ext uri="{FF2B5EF4-FFF2-40B4-BE49-F238E27FC236}">
                <a16:creationId xmlns:a16="http://schemas.microsoft.com/office/drawing/2014/main" id="{0516DB83-B157-17C3-3734-2214367F8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28 Marcador de número de diapositiva">
            <a:extLst>
              <a:ext uri="{FF2B5EF4-FFF2-40B4-BE49-F238E27FC236}">
                <a16:creationId xmlns:a16="http://schemas.microsoft.com/office/drawing/2014/main" id="{BBA1261C-8F10-657D-A29C-1767F0A90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9779634-0F73-4C2C-9B01-364C0713FB9F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18773639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Rectángulo">
            <a:extLst>
              <a:ext uri="{FF2B5EF4-FFF2-40B4-BE49-F238E27FC236}">
                <a16:creationId xmlns:a16="http://schemas.microsoft.com/office/drawing/2014/main" id="{894AEC3A-CC90-7ED0-9845-8267F526A974}"/>
              </a:ext>
            </a:extLst>
          </p:cNvPr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7 Rectángulo">
            <a:extLst>
              <a:ext uri="{FF2B5EF4-FFF2-40B4-BE49-F238E27FC236}">
                <a16:creationId xmlns:a16="http://schemas.microsoft.com/office/drawing/2014/main" id="{0A06095D-7CF8-926E-6282-E50C42058827}"/>
              </a:ext>
            </a:extLst>
          </p:cNvPr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8 Rectángulo">
            <a:extLst>
              <a:ext uri="{FF2B5EF4-FFF2-40B4-BE49-F238E27FC236}">
                <a16:creationId xmlns:a16="http://schemas.microsoft.com/office/drawing/2014/main" id="{BB863C33-2A6F-E18C-D69C-732E160F529D}"/>
              </a:ext>
            </a:extLst>
          </p:cNvPr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11 Marcador de fecha">
            <a:extLst>
              <a:ext uri="{FF2B5EF4-FFF2-40B4-BE49-F238E27FC236}">
                <a16:creationId xmlns:a16="http://schemas.microsoft.com/office/drawing/2014/main" id="{936D73CB-C5CC-B62E-28E5-559629D622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7CA59-CAC9-4B15-939C-2810FB6F479B}" type="datetimeFigureOut">
              <a:rPr lang="es-ES"/>
              <a:pPr>
                <a:defRPr/>
              </a:pPr>
              <a:t>22/09/2022</a:t>
            </a:fld>
            <a:endParaRPr lang="es-ES"/>
          </a:p>
        </p:txBody>
      </p:sp>
      <p:sp>
        <p:nvSpPr>
          <p:cNvPr id="8" name="12 Marcador de número de diapositiva">
            <a:extLst>
              <a:ext uri="{FF2B5EF4-FFF2-40B4-BE49-F238E27FC236}">
                <a16:creationId xmlns:a16="http://schemas.microsoft.com/office/drawing/2014/main" id="{189390A3-A658-FDF5-CB74-0FB0ABF8BD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>
              <a:defRPr/>
            </a:pPr>
            <a:fld id="{65FD9696-9928-4832-BC4D-C4DA350D9108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  <p:sp>
        <p:nvSpPr>
          <p:cNvPr id="9" name="13 Marcador de pie de página">
            <a:extLst>
              <a:ext uri="{FF2B5EF4-FFF2-40B4-BE49-F238E27FC236}">
                <a16:creationId xmlns:a16="http://schemas.microsoft.com/office/drawing/2014/main" id="{8A85F5A9-2741-1FD8-A9A6-33433F14F58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09600" y="6248400"/>
            <a:ext cx="54213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2553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Rectángulo">
            <a:extLst>
              <a:ext uri="{FF2B5EF4-FFF2-40B4-BE49-F238E27FC236}">
                <a16:creationId xmlns:a16="http://schemas.microsoft.com/office/drawing/2014/main" id="{78BAF42C-AD60-4A9B-359B-4E99893C734C}"/>
              </a:ext>
            </a:extLst>
          </p:cNvPr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7 Rectángulo">
            <a:extLst>
              <a:ext uri="{FF2B5EF4-FFF2-40B4-BE49-F238E27FC236}">
                <a16:creationId xmlns:a16="http://schemas.microsoft.com/office/drawing/2014/main" id="{B90B2208-AB57-5455-2478-3CD9AD545D26}"/>
              </a:ext>
            </a:extLst>
          </p:cNvPr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8 Rectángulo">
            <a:extLst>
              <a:ext uri="{FF2B5EF4-FFF2-40B4-BE49-F238E27FC236}">
                <a16:creationId xmlns:a16="http://schemas.microsoft.com/office/drawing/2014/main" id="{D2F9E41C-24EB-C229-4BAC-71221A16A019}"/>
              </a:ext>
            </a:extLst>
          </p:cNvPr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9 Marcador de fecha">
            <a:extLst>
              <a:ext uri="{FF2B5EF4-FFF2-40B4-BE49-F238E27FC236}">
                <a16:creationId xmlns:a16="http://schemas.microsoft.com/office/drawing/2014/main" id="{1EAC1A8E-7ABF-1DE9-F7BC-36730520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9897424-D0EC-4BFA-AB18-15437D5AB8C8}" type="datetimeFigureOut">
              <a:rPr lang="es-ES"/>
              <a:pPr>
                <a:defRPr/>
              </a:pPr>
              <a:t>22/09/2022</a:t>
            </a:fld>
            <a:endParaRPr lang="es-ES"/>
          </a:p>
        </p:txBody>
      </p:sp>
      <p:sp>
        <p:nvSpPr>
          <p:cNvPr id="7" name="11 Marcador de número de diapositiva">
            <a:extLst>
              <a:ext uri="{FF2B5EF4-FFF2-40B4-BE49-F238E27FC236}">
                <a16:creationId xmlns:a16="http://schemas.microsoft.com/office/drawing/2014/main" id="{CB0D0858-FF12-0022-A047-AF5810C799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1271588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FD7B1-B605-462E-A84E-E53AF736023E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  <p:sp>
        <p:nvSpPr>
          <p:cNvPr id="8" name="13 Marcador de pie de página">
            <a:extLst>
              <a:ext uri="{FF2B5EF4-FFF2-40B4-BE49-F238E27FC236}">
                <a16:creationId xmlns:a16="http://schemas.microsoft.com/office/drawing/2014/main" id="{80D2C1A7-B579-9AC1-D887-DA2719F914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09600" y="6248400"/>
            <a:ext cx="5421313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9853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>
            <a:extLst>
              <a:ext uri="{FF2B5EF4-FFF2-40B4-BE49-F238E27FC236}">
                <a16:creationId xmlns:a16="http://schemas.microsoft.com/office/drawing/2014/main" id="{9B263C82-3F7D-7FE2-B28A-54C946C5C5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3562A-E2A5-4179-AAA1-D351B25B6ACB}" type="datetimeFigureOut">
              <a:rPr lang="es-ES"/>
              <a:pPr>
                <a:defRPr/>
              </a:pPr>
              <a:t>22/09/2022</a:t>
            </a:fld>
            <a:endParaRPr lang="es-ES"/>
          </a:p>
        </p:txBody>
      </p:sp>
      <p:sp>
        <p:nvSpPr>
          <p:cNvPr id="3" name="2 Marcador de pie de página">
            <a:extLst>
              <a:ext uri="{FF2B5EF4-FFF2-40B4-BE49-F238E27FC236}">
                <a16:creationId xmlns:a16="http://schemas.microsoft.com/office/drawing/2014/main" id="{1ECC511C-AAAD-E4D3-DFE2-46E38C03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0BA3C7CA-70B3-DB42-E3FF-57BF5EA98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6D74805-DEC4-4B34-837C-B738E5211150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3334999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Rectángulo">
            <a:extLst>
              <a:ext uri="{FF2B5EF4-FFF2-40B4-BE49-F238E27FC236}">
                <a16:creationId xmlns:a16="http://schemas.microsoft.com/office/drawing/2014/main" id="{597B3757-46A0-E76F-E30F-10838DDE2112}"/>
              </a:ext>
            </a:extLst>
          </p:cNvPr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7 Rectángulo">
            <a:extLst>
              <a:ext uri="{FF2B5EF4-FFF2-40B4-BE49-F238E27FC236}">
                <a16:creationId xmlns:a16="http://schemas.microsoft.com/office/drawing/2014/main" id="{C6B0A935-F811-AD70-5195-48C8863C8EF9}"/>
              </a:ext>
            </a:extLst>
          </p:cNvPr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8 Rectángulo">
            <a:extLst>
              <a:ext uri="{FF2B5EF4-FFF2-40B4-BE49-F238E27FC236}">
                <a16:creationId xmlns:a16="http://schemas.microsoft.com/office/drawing/2014/main" id="{ABA1D8D2-5B43-5466-970C-3CE42406C408}"/>
              </a:ext>
            </a:extLst>
          </p:cNvPr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9 Rectángulo">
            <a:extLst>
              <a:ext uri="{FF2B5EF4-FFF2-40B4-BE49-F238E27FC236}">
                <a16:creationId xmlns:a16="http://schemas.microsoft.com/office/drawing/2014/main" id="{CD5D5A2A-FD30-E81F-BCA0-0CBC559F3312}"/>
              </a:ext>
            </a:extLst>
          </p:cNvPr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9" name="11 Marcador de fecha">
            <a:extLst>
              <a:ext uri="{FF2B5EF4-FFF2-40B4-BE49-F238E27FC236}">
                <a16:creationId xmlns:a16="http://schemas.microsoft.com/office/drawing/2014/main" id="{98C8287C-33AD-DD13-ACD8-FA2EF11EA4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9A1A727-BBD8-4095-A998-35F82265CAC7}" type="datetimeFigureOut">
              <a:rPr lang="es-ES"/>
              <a:pPr>
                <a:defRPr/>
              </a:pPr>
              <a:t>22/09/2022</a:t>
            </a:fld>
            <a:endParaRPr lang="es-ES"/>
          </a:p>
        </p:txBody>
      </p:sp>
      <p:sp>
        <p:nvSpPr>
          <p:cNvPr id="10" name="12 Marcador de número de diapositiva">
            <a:extLst>
              <a:ext uri="{FF2B5EF4-FFF2-40B4-BE49-F238E27FC236}">
                <a16:creationId xmlns:a16="http://schemas.microsoft.com/office/drawing/2014/main" id="{BC9B9452-8978-7A31-1D95-F15EC845CC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BC63EA81-67A4-473C-BF4F-A631D875627A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  <p:sp>
        <p:nvSpPr>
          <p:cNvPr id="11" name="13 Marcador de pie de página">
            <a:extLst>
              <a:ext uri="{FF2B5EF4-FFF2-40B4-BE49-F238E27FC236}">
                <a16:creationId xmlns:a16="http://schemas.microsoft.com/office/drawing/2014/main" id="{41DD0BE3-4F9E-3D0D-DC05-CB02AF5346C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2651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Rectángulo">
            <a:extLst>
              <a:ext uri="{FF2B5EF4-FFF2-40B4-BE49-F238E27FC236}">
                <a16:creationId xmlns:a16="http://schemas.microsoft.com/office/drawing/2014/main" id="{1530E5E0-6003-936F-C3F7-A93C0F19E87D}"/>
              </a:ext>
            </a:extLst>
          </p:cNvPr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7 Rectángulo">
            <a:extLst>
              <a:ext uri="{FF2B5EF4-FFF2-40B4-BE49-F238E27FC236}">
                <a16:creationId xmlns:a16="http://schemas.microsoft.com/office/drawing/2014/main" id="{88ACB22B-652B-476F-D79F-3054FEA91C69}"/>
              </a:ext>
            </a:extLst>
          </p:cNvPr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8 Rectángulo">
            <a:extLst>
              <a:ext uri="{FF2B5EF4-FFF2-40B4-BE49-F238E27FC236}">
                <a16:creationId xmlns:a16="http://schemas.microsoft.com/office/drawing/2014/main" id="{79BC86B3-9856-EEB9-B086-6422DF7DFAF9}"/>
              </a:ext>
            </a:extLst>
          </p:cNvPr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83F7E22E-FA9F-3861-B940-3C3B4940F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70BB3-62AC-4A86-9696-776C04F0C7CB}" type="datetimeFigureOut">
              <a:rPr lang="es-ES"/>
              <a:pPr>
                <a:defRPr/>
              </a:pPr>
              <a:t>22/09/2022</a:t>
            </a:fld>
            <a:endParaRPr lang="es-ES"/>
          </a:p>
        </p:txBody>
      </p:sp>
      <p:sp>
        <p:nvSpPr>
          <p:cNvPr id="8" name="4 Marcador de pie de página">
            <a:extLst>
              <a:ext uri="{FF2B5EF4-FFF2-40B4-BE49-F238E27FC236}">
                <a16:creationId xmlns:a16="http://schemas.microsoft.com/office/drawing/2014/main" id="{50E1F805-97C6-E0FC-46A8-36D4340F7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3E71FF36-DBE4-EBB1-B65E-CAEECF8FF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FED84-7FB3-4097-AF25-9236B4A598B2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</p:spTree>
    <p:extLst>
      <p:ext uri="{BB962C8B-B14F-4D97-AF65-F5344CB8AC3E}">
        <p14:creationId xmlns:p14="http://schemas.microsoft.com/office/powerpoint/2010/main" val="3412353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21 Marcador de título">
            <a:extLst>
              <a:ext uri="{FF2B5EF4-FFF2-40B4-BE49-F238E27FC236}">
                <a16:creationId xmlns:a16="http://schemas.microsoft.com/office/drawing/2014/main" id="{0250F2F2-6258-4598-056D-C5E1237493A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título del patrón</a:t>
            </a:r>
            <a:endParaRPr lang="en-US" altLang="es-AR"/>
          </a:p>
        </p:txBody>
      </p:sp>
      <p:sp>
        <p:nvSpPr>
          <p:cNvPr id="1027" name="12 Marcador de texto">
            <a:extLst>
              <a:ext uri="{FF2B5EF4-FFF2-40B4-BE49-F238E27FC236}">
                <a16:creationId xmlns:a16="http://schemas.microsoft.com/office/drawing/2014/main" id="{6BA8115A-2C86-B072-BC9C-26DC4CCB2D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texto del patrón</a:t>
            </a:r>
          </a:p>
          <a:p>
            <a:pPr lvl="1"/>
            <a:r>
              <a:rPr lang="es-ES" altLang="es-AR"/>
              <a:t>Segundo nivel</a:t>
            </a:r>
          </a:p>
          <a:p>
            <a:pPr lvl="2"/>
            <a:r>
              <a:rPr lang="es-ES" altLang="es-AR"/>
              <a:t>Tercer nivel</a:t>
            </a:r>
          </a:p>
          <a:p>
            <a:pPr lvl="3"/>
            <a:r>
              <a:rPr lang="es-ES" altLang="es-AR"/>
              <a:t>Cuarto nivel</a:t>
            </a:r>
          </a:p>
          <a:p>
            <a:pPr lvl="4"/>
            <a:r>
              <a:rPr lang="es-ES" altLang="es-AR"/>
              <a:t>Quinto nivel</a:t>
            </a:r>
            <a:endParaRPr lang="en-US" altLang="es-AR"/>
          </a:p>
        </p:txBody>
      </p:sp>
      <p:sp>
        <p:nvSpPr>
          <p:cNvPr id="15" name="3 Marcador de fecha">
            <a:extLst>
              <a:ext uri="{FF2B5EF4-FFF2-40B4-BE49-F238E27FC236}">
                <a16:creationId xmlns:a16="http://schemas.microsoft.com/office/drawing/2014/main" id="{2DBA4DA7-32C3-475A-C3BA-A36EA5A40C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248400"/>
            <a:ext cx="2209800" cy="365125"/>
          </a:xfrm>
          <a:prstGeom prst="rect">
            <a:avLst/>
          </a:prstGeom>
        </p:spPr>
        <p:txBody>
          <a:bodyPr vert="horz" anchor="ctr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E476E4F-6CC5-4B0D-85E6-79D9729155DA}" type="datetimeFigureOut">
              <a:rPr lang="es-ES"/>
              <a:pPr>
                <a:defRPr/>
              </a:pPr>
              <a:t>22/09/2022</a:t>
            </a:fld>
            <a:endParaRPr lang="es-ES"/>
          </a:p>
        </p:txBody>
      </p:sp>
      <p:sp>
        <p:nvSpPr>
          <p:cNvPr id="16" name="4 Marcador de pie de página">
            <a:extLst>
              <a:ext uri="{FF2B5EF4-FFF2-40B4-BE49-F238E27FC236}">
                <a16:creationId xmlns:a16="http://schemas.microsoft.com/office/drawing/2014/main" id="{AEB913DE-0163-24BB-C7B2-257ACE1AE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248400"/>
            <a:ext cx="55737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5 Marcador de número de diapositiva">
            <a:extLst>
              <a:ext uri="{FF2B5EF4-FFF2-40B4-BE49-F238E27FC236}">
                <a16:creationId xmlns:a16="http://schemas.microsoft.com/office/drawing/2014/main" id="{B15D2D79-2D50-6EF2-C12D-6F0710C0ED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rot="5400000">
            <a:off x="5989638" y="144462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8C36755-1063-4D23-905F-775F0551CDA5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8" r:id="rId1"/>
    <p:sldLayoutId id="2147484269" r:id="rId2"/>
    <p:sldLayoutId id="2147484270" r:id="rId3"/>
    <p:sldLayoutId id="2147484271" r:id="rId4"/>
    <p:sldLayoutId id="2147484272" r:id="rId5"/>
    <p:sldLayoutId id="2147484273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"/>
        <a:defRPr sz="29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"/>
        <a:defRPr sz="26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sz="23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E7BC29"/>
        </a:buClr>
        <a:buSzPct val="7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092A7"/>
        </a:buClr>
        <a:buSzPct val="6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slide" Target="slide23.xml"/><Relationship Id="rId7" Type="http://schemas.openxmlformats.org/officeDocument/2006/relationships/slide" Target="slide30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3.xml"/><Relationship Id="rId6" Type="http://schemas.openxmlformats.org/officeDocument/2006/relationships/slide" Target="slide26.xml"/><Relationship Id="rId5" Type="http://schemas.openxmlformats.org/officeDocument/2006/relationships/slide" Target="slide25.xml"/><Relationship Id="rId4" Type="http://schemas.openxmlformats.org/officeDocument/2006/relationships/slide" Target="slide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slide" Target="slide3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slide" Target="slide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slide" Target="slide9.xml"/><Relationship Id="rId5" Type="http://schemas.openxmlformats.org/officeDocument/2006/relationships/slide" Target="slide1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slide" Target="slide2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>
            <a:extLst>
              <a:ext uri="{FF2B5EF4-FFF2-40B4-BE49-F238E27FC236}">
                <a16:creationId xmlns:a16="http://schemas.microsoft.com/office/drawing/2014/main" id="{9B9B3689-E7EE-CD5C-5EAF-3E6E37CFB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" y="1052513"/>
            <a:ext cx="8877300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800" b="1"/>
              <a:t>CONFERENCIA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altLang="es-AR" sz="2800" b="1"/>
          </a:p>
          <a:p>
            <a:pPr algn="ctr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AR" altLang="es-ES" sz="2800" b="1"/>
              <a:t>Análisis de comportamiento de construcciones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AR" altLang="es-ES" sz="2800" b="1"/>
              <a:t>livianas fundadas en suelos de elevado PRH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AR" altLang="es-ES" sz="2800" b="1"/>
              <a:t>(potencial retracción – hinchamiento)</a:t>
            </a:r>
            <a:endParaRPr lang="es-ES" altLang="es-ES" sz="1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altLang="es-AR" sz="2800" b="1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800" b="1"/>
              <a:t>Colegio de Arquitectos de la Provincia de Formosa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800" b="1"/>
              <a:t>Formosa - septiembre 2022</a:t>
            </a:r>
            <a:endParaRPr lang="es-ES_tradnl" altLang="es-AR" sz="280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altLang="es-AR" sz="1800" b="1"/>
          </a:p>
        </p:txBody>
      </p:sp>
      <p:sp>
        <p:nvSpPr>
          <p:cNvPr id="9219" name="2 Subtítulo">
            <a:extLst>
              <a:ext uri="{FF2B5EF4-FFF2-40B4-BE49-F238E27FC236}">
                <a16:creationId xmlns:a16="http://schemas.microsoft.com/office/drawing/2014/main" id="{1D8C674B-9010-F6A8-B7C5-7D670937DB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3475" y="6021388"/>
            <a:ext cx="6705600" cy="685800"/>
          </a:xfrm>
        </p:spPr>
        <p:txBody>
          <a:bodyPr/>
          <a:lstStyle/>
          <a:p>
            <a:pPr algn="r" eaLnBrk="1" hangingPunct="1"/>
            <a:r>
              <a:rPr lang="es-ES_tradnl" altLang="es-AR" sz="2000">
                <a:latin typeface="Arial" panose="020B0604020202020204" pitchFamily="34" charset="0"/>
                <a:cs typeface="Arial" panose="020B0604020202020204" pitchFamily="34" charset="0"/>
              </a:rPr>
              <a:t>Msc. Ing. Gonzalo Gutiérrez</a:t>
            </a:r>
          </a:p>
        </p:txBody>
      </p:sp>
      <p:sp>
        <p:nvSpPr>
          <p:cNvPr id="9220" name="2 Subtítulo">
            <a:extLst>
              <a:ext uri="{FF2B5EF4-FFF2-40B4-BE49-F238E27FC236}">
                <a16:creationId xmlns:a16="http://schemas.microsoft.com/office/drawing/2014/main" id="{90AB8F36-7BB3-DFC5-AAB4-63BF9EF45611}"/>
              </a:ext>
            </a:extLst>
          </p:cNvPr>
          <p:cNvSpPr txBox="1">
            <a:spLocks/>
          </p:cNvSpPr>
          <p:nvPr/>
        </p:nvSpPr>
        <p:spPr bwMode="auto">
          <a:xfrm>
            <a:off x="26988" y="6056313"/>
            <a:ext cx="22415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es-ES_tradnl" altLang="es-AR" sz="3600" b="1">
                <a:solidFill>
                  <a:schemeClr val="bg1"/>
                </a:solidFill>
              </a:rPr>
              <a:t>G&amp;A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Rectángulo">
            <a:extLst>
              <a:ext uri="{FF2B5EF4-FFF2-40B4-BE49-F238E27FC236}">
                <a16:creationId xmlns:a16="http://schemas.microsoft.com/office/drawing/2014/main" id="{F4746E28-0F0F-5B9C-3D3B-04CC7D37F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628775"/>
            <a:ext cx="482441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s-ES_tradnl" altLang="es-AR" b="1"/>
              <a:t>Fibras naturales</a:t>
            </a:r>
          </a:p>
          <a:p>
            <a:pPr algn="just" eaLnBrk="1" hangingPunct="1"/>
            <a:r>
              <a:rPr lang="es-ES" altLang="es-ES"/>
              <a:t>Fibras de origen orgánico. A modo de ejemplo se pueden citar los trabajos de Prabakar y Sridharb (2002) donde se emplearon fibras de sisal, Sivakumar Babu y Vasudevan (2008) quienes emplearon fibras de coco, Marandi et al. (2008) que utilizaron fibras de palmera.</a:t>
            </a:r>
            <a:endParaRPr lang="es-AR" altLang="es-AR"/>
          </a:p>
        </p:txBody>
      </p:sp>
      <p:sp>
        <p:nvSpPr>
          <p:cNvPr id="19459" name="CuadroTexto 4">
            <a:extLst>
              <a:ext uri="{FF2B5EF4-FFF2-40B4-BE49-F238E27FC236}">
                <a16:creationId xmlns:a16="http://schemas.microsoft.com/office/drawing/2014/main" id="{72F25C07-2C3A-33BB-BEA0-2243A11D8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789363"/>
            <a:ext cx="23764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/>
              <a:t>Fibras de palmera (Marandi et al., 2008)</a:t>
            </a:r>
          </a:p>
        </p:txBody>
      </p:sp>
      <p:pic>
        <p:nvPicPr>
          <p:cNvPr id="19460" name="Picture 2" descr="Fibras de polipropileno (Tang et al., 2007). | Download Scientific Diagram">
            <a:extLst>
              <a:ext uri="{FF2B5EF4-FFF2-40B4-BE49-F238E27FC236}">
                <a16:creationId xmlns:a16="http://schemas.microsoft.com/office/drawing/2014/main" id="{DB562DFC-0948-932A-D601-6558AF5D0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075" y="1628775"/>
            <a:ext cx="2087563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4" descr="Cilindro de poliestireno expandido">
            <a:extLst>
              <a:ext uri="{FF2B5EF4-FFF2-40B4-BE49-F238E27FC236}">
                <a16:creationId xmlns:a16="http://schemas.microsoft.com/office/drawing/2014/main" id="{C9276D50-F39D-CB7A-8A98-126DB01EC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581525"/>
            <a:ext cx="2136775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1 Rectángulo">
            <a:extLst>
              <a:ext uri="{FF2B5EF4-FFF2-40B4-BE49-F238E27FC236}">
                <a16:creationId xmlns:a16="http://schemas.microsoft.com/office/drawing/2014/main" id="{244D3342-D5B0-EBC1-8DD9-2493C1A8A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581525"/>
            <a:ext cx="4826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s-ES_tradnl" altLang="es-AR" b="1"/>
              <a:t>Cilindros de poliestireno expandido</a:t>
            </a:r>
            <a:endParaRPr lang="es-AR" altLang="es-AR"/>
          </a:p>
        </p:txBody>
      </p:sp>
      <p:sp>
        <p:nvSpPr>
          <p:cNvPr id="19463" name="Rectangle 6">
            <a:extLst>
              <a:ext uri="{FF2B5EF4-FFF2-40B4-BE49-F238E27FC236}">
                <a16:creationId xmlns:a16="http://schemas.microsoft.com/office/drawing/2014/main" id="{33E8BB44-034D-A321-FFEE-6F90F4DF8265}"/>
              </a:ext>
            </a:extLst>
          </p:cNvPr>
          <p:cNvSpPr txBox="1">
            <a:spLocks/>
          </p:cNvSpPr>
          <p:nvPr/>
        </p:nvSpPr>
        <p:spPr bwMode="auto">
          <a:xfrm>
            <a:off x="609600" y="26035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PROYECTO NUEVO - ALTERNATIVAS DE DISEÑO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: a la derecha 1">
            <a:hlinkClick r:id="rId2" action="ppaction://hlinksldjump"/>
            <a:extLst>
              <a:ext uri="{FF2B5EF4-FFF2-40B4-BE49-F238E27FC236}">
                <a16:creationId xmlns:a16="http://schemas.microsoft.com/office/drawing/2014/main" id="{5595B565-9097-8B50-AD51-AD7ECA9A9D53}"/>
              </a:ext>
            </a:extLst>
          </p:cNvPr>
          <p:cNvSpPr/>
          <p:nvPr/>
        </p:nvSpPr>
        <p:spPr>
          <a:xfrm rot="10800000">
            <a:off x="8701088" y="6524625"/>
            <a:ext cx="192087" cy="188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" name="1 Rectángulo">
            <a:extLst>
              <a:ext uri="{FF2B5EF4-FFF2-40B4-BE49-F238E27FC236}">
                <a16:creationId xmlns:a16="http://schemas.microsoft.com/office/drawing/2014/main" id="{DBAF36F7-FFA2-E772-72A6-41C584A3F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44675"/>
            <a:ext cx="3455987" cy="2862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es-ES_tradnl" altLang="es-AR" b="1" dirty="0"/>
              <a:t>Geosintéticos tejidos para gestión de la humedad</a:t>
            </a:r>
          </a:p>
          <a:p>
            <a:pPr algn="just" eaLnBrk="1" hangingPunct="1">
              <a:defRPr/>
            </a:pPr>
            <a:r>
              <a:rPr lang="es-ES" altLang="es-ES" dirty="0" err="1">
                <a:solidFill>
                  <a:srgbClr val="202124"/>
                </a:solidFill>
                <a:latin typeface="+mj-lt"/>
              </a:rPr>
              <a:t>Mirafi</a:t>
            </a:r>
            <a:r>
              <a:rPr lang="es-ES" altLang="es-ES" dirty="0">
                <a:solidFill>
                  <a:srgbClr val="202124"/>
                </a:solidFill>
                <a:latin typeface="+mj-lt"/>
              </a:rPr>
              <a:t>® H2Ri tiene propiedades hidrófilas y hilos absorbentes higroscópicos que proporcionan una mayor drenaje a lo largo del plano del </a:t>
            </a:r>
            <a:r>
              <a:rPr lang="es-ES" altLang="es-ES" dirty="0" err="1">
                <a:solidFill>
                  <a:srgbClr val="202124"/>
                </a:solidFill>
                <a:latin typeface="+mj-lt"/>
              </a:rPr>
              <a:t>geosintético</a:t>
            </a:r>
            <a:r>
              <a:rPr lang="es-ES" altLang="es-ES" dirty="0">
                <a:solidFill>
                  <a:srgbClr val="202124"/>
                </a:solidFill>
                <a:latin typeface="+mj-lt"/>
              </a:rPr>
              <a:t>. Esto otorga capacidad para eliminar agua en condiciones no saturadas.</a:t>
            </a:r>
            <a:r>
              <a:rPr lang="es-ES" altLang="es-ES" dirty="0">
                <a:latin typeface="+mj-lt"/>
              </a:rPr>
              <a:t> </a:t>
            </a:r>
            <a:endParaRPr lang="es-ES_tradnl" altLang="es-AR" b="1" dirty="0"/>
          </a:p>
        </p:txBody>
      </p:sp>
      <p:pic>
        <p:nvPicPr>
          <p:cNvPr id="20484" name="Imagen 10">
            <a:extLst>
              <a:ext uri="{FF2B5EF4-FFF2-40B4-BE49-F238E27FC236}">
                <a16:creationId xmlns:a16="http://schemas.microsoft.com/office/drawing/2014/main" id="{07A5E862-D4C4-A4DE-D39E-4BA3A0270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7" t="16621" r="15678" b="27017"/>
          <a:stretch>
            <a:fillRect/>
          </a:stretch>
        </p:blipFill>
        <p:spPr bwMode="auto">
          <a:xfrm>
            <a:off x="4427538" y="1700213"/>
            <a:ext cx="4335462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Rectangle 6">
            <a:extLst>
              <a:ext uri="{FF2B5EF4-FFF2-40B4-BE49-F238E27FC236}">
                <a16:creationId xmlns:a16="http://schemas.microsoft.com/office/drawing/2014/main" id="{FA049627-EA15-680C-FDC0-EF9EEAEBE0F2}"/>
              </a:ext>
            </a:extLst>
          </p:cNvPr>
          <p:cNvSpPr txBox="1">
            <a:spLocks/>
          </p:cNvSpPr>
          <p:nvPr/>
        </p:nvSpPr>
        <p:spPr bwMode="auto">
          <a:xfrm>
            <a:off x="609600" y="26035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PROYECTO NUEVO - ALTERNATIVAS DE DISEÑO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5 Rectángulo">
            <a:extLst>
              <a:ext uri="{FF2B5EF4-FFF2-40B4-BE49-F238E27FC236}">
                <a16:creationId xmlns:a16="http://schemas.microsoft.com/office/drawing/2014/main" id="{96765281-2993-F78C-7A6F-C26F4021B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1547813"/>
            <a:ext cx="7880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AR" sz="1400"/>
          </a:p>
          <a:p>
            <a:pPr eaLnBrk="1" hangingPunct="1"/>
            <a:r>
              <a:rPr lang="es-ES" altLang="es-AR" b="1"/>
              <a:t>ANÁLISIS ESTRUCTURAL (CONTROL DE ESFUERZOS)</a:t>
            </a:r>
          </a:p>
        </p:txBody>
      </p:sp>
      <p:cxnSp>
        <p:nvCxnSpPr>
          <p:cNvPr id="10" name="9 Conector recto">
            <a:extLst>
              <a:ext uri="{FF2B5EF4-FFF2-40B4-BE49-F238E27FC236}">
                <a16:creationId xmlns:a16="http://schemas.microsoft.com/office/drawing/2014/main" id="{E3A4F151-28BC-2921-1738-329FBF0F611C}"/>
              </a:ext>
            </a:extLst>
          </p:cNvPr>
          <p:cNvCxnSpPr/>
          <p:nvPr/>
        </p:nvCxnSpPr>
        <p:spPr>
          <a:xfrm rot="5400000">
            <a:off x="347663" y="2951163"/>
            <a:ext cx="173355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>
            <a:extLst>
              <a:ext uri="{FF2B5EF4-FFF2-40B4-BE49-F238E27FC236}">
                <a16:creationId xmlns:a16="http://schemas.microsoft.com/office/drawing/2014/main" id="{DD071B4B-DF16-6C01-1341-26435AF197AD}"/>
              </a:ext>
            </a:extLst>
          </p:cNvPr>
          <p:cNvCxnSpPr/>
          <p:nvPr/>
        </p:nvCxnSpPr>
        <p:spPr>
          <a:xfrm>
            <a:off x="1214438" y="2551113"/>
            <a:ext cx="539750" cy="1587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Rectángulo">
            <a:extLst>
              <a:ext uri="{FF2B5EF4-FFF2-40B4-BE49-F238E27FC236}">
                <a16:creationId xmlns:a16="http://schemas.microsoft.com/office/drawing/2014/main" id="{394BA3EB-BC05-7F2F-107B-2CC7051DF5AC}"/>
              </a:ext>
            </a:extLst>
          </p:cNvPr>
          <p:cNvSpPr/>
          <p:nvPr/>
        </p:nvSpPr>
        <p:spPr>
          <a:xfrm>
            <a:off x="1820863" y="2301875"/>
            <a:ext cx="4113212" cy="47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Aislamiento de la estructura</a:t>
            </a:r>
          </a:p>
        </p:txBody>
      </p:sp>
      <p:cxnSp>
        <p:nvCxnSpPr>
          <p:cNvPr id="19" name="18 Conector recto de flecha">
            <a:extLst>
              <a:ext uri="{FF2B5EF4-FFF2-40B4-BE49-F238E27FC236}">
                <a16:creationId xmlns:a16="http://schemas.microsoft.com/office/drawing/2014/main" id="{8A152205-68E3-0CB1-0598-B07E41150F85}"/>
              </a:ext>
            </a:extLst>
          </p:cNvPr>
          <p:cNvCxnSpPr/>
          <p:nvPr/>
        </p:nvCxnSpPr>
        <p:spPr>
          <a:xfrm>
            <a:off x="1214438" y="3163888"/>
            <a:ext cx="539750" cy="1587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Rectángulo">
            <a:extLst>
              <a:ext uri="{FF2B5EF4-FFF2-40B4-BE49-F238E27FC236}">
                <a16:creationId xmlns:a16="http://schemas.microsoft.com/office/drawing/2014/main" id="{8984C9CF-17AB-7611-5826-D04F35A54836}"/>
              </a:ext>
            </a:extLst>
          </p:cNvPr>
          <p:cNvSpPr/>
          <p:nvPr/>
        </p:nvSpPr>
        <p:spPr>
          <a:xfrm>
            <a:off x="1820863" y="2949575"/>
            <a:ext cx="6854825" cy="47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Sistema de fundación de resistencia y rigidez adecuadas</a:t>
            </a:r>
          </a:p>
        </p:txBody>
      </p:sp>
      <p:cxnSp>
        <p:nvCxnSpPr>
          <p:cNvPr id="21" name="20 Conector recto de flecha">
            <a:extLst>
              <a:ext uri="{FF2B5EF4-FFF2-40B4-BE49-F238E27FC236}">
                <a16:creationId xmlns:a16="http://schemas.microsoft.com/office/drawing/2014/main" id="{0C5BF4F4-6E7F-CFED-D5E4-9BEF6038ADE6}"/>
              </a:ext>
            </a:extLst>
          </p:cNvPr>
          <p:cNvCxnSpPr/>
          <p:nvPr/>
        </p:nvCxnSpPr>
        <p:spPr>
          <a:xfrm>
            <a:off x="1214438" y="3817938"/>
            <a:ext cx="539750" cy="1587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Rectángulo">
            <a:extLst>
              <a:ext uri="{FF2B5EF4-FFF2-40B4-BE49-F238E27FC236}">
                <a16:creationId xmlns:a16="http://schemas.microsoft.com/office/drawing/2014/main" id="{14414F42-3441-818D-D52A-7B0F12D87643}"/>
              </a:ext>
            </a:extLst>
          </p:cNvPr>
          <p:cNvSpPr/>
          <p:nvPr/>
        </p:nvSpPr>
        <p:spPr>
          <a:xfrm>
            <a:off x="1820863" y="3573463"/>
            <a:ext cx="6599237" cy="47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Sistema espacial fundación - superestructura</a:t>
            </a:r>
          </a:p>
        </p:txBody>
      </p:sp>
      <p:cxnSp>
        <p:nvCxnSpPr>
          <p:cNvPr id="25" name="24 Conector recto">
            <a:extLst>
              <a:ext uri="{FF2B5EF4-FFF2-40B4-BE49-F238E27FC236}">
                <a16:creationId xmlns:a16="http://schemas.microsoft.com/office/drawing/2014/main" id="{1B1A79DB-55C0-6EAA-0AD6-76B09B1CC9F1}"/>
              </a:ext>
            </a:extLst>
          </p:cNvPr>
          <p:cNvCxnSpPr/>
          <p:nvPr/>
        </p:nvCxnSpPr>
        <p:spPr>
          <a:xfrm rot="5400000">
            <a:off x="1857375" y="4727575"/>
            <a:ext cx="1144588" cy="1588"/>
          </a:xfrm>
          <a:prstGeom prst="line">
            <a:avLst/>
          </a:prstGeom>
          <a:noFill/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 de flecha">
            <a:extLst>
              <a:ext uri="{FF2B5EF4-FFF2-40B4-BE49-F238E27FC236}">
                <a16:creationId xmlns:a16="http://schemas.microsoft.com/office/drawing/2014/main" id="{B902C265-3AB3-A790-3B78-00330DB502C2}"/>
              </a:ext>
            </a:extLst>
          </p:cNvPr>
          <p:cNvCxnSpPr/>
          <p:nvPr/>
        </p:nvCxnSpPr>
        <p:spPr>
          <a:xfrm>
            <a:off x="2428875" y="4598988"/>
            <a:ext cx="542925" cy="1587"/>
          </a:xfrm>
          <a:prstGeom prst="straightConnector1">
            <a:avLst/>
          </a:prstGeom>
          <a:noFill/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Rectángulo">
            <a:extLst>
              <a:ext uri="{FF2B5EF4-FFF2-40B4-BE49-F238E27FC236}">
                <a16:creationId xmlns:a16="http://schemas.microsoft.com/office/drawing/2014/main" id="{D94E725F-9EE5-7B77-C9C8-7F90E555E785}"/>
              </a:ext>
            </a:extLst>
          </p:cNvPr>
          <p:cNvSpPr/>
          <p:nvPr/>
        </p:nvSpPr>
        <p:spPr>
          <a:xfrm>
            <a:off x="3040063" y="4356100"/>
            <a:ext cx="4772025" cy="5127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Sistema estructural </a:t>
            </a:r>
            <a:r>
              <a:rPr lang="es-AR" b="1" dirty="0" err="1">
                <a:solidFill>
                  <a:schemeClr val="tx1"/>
                </a:solidFill>
              </a:rPr>
              <a:t>aporticado</a:t>
            </a:r>
            <a:endParaRPr lang="es-AR" b="1" dirty="0">
              <a:solidFill>
                <a:schemeClr val="tx1"/>
              </a:solidFill>
            </a:endParaRPr>
          </a:p>
        </p:txBody>
      </p:sp>
      <p:cxnSp>
        <p:nvCxnSpPr>
          <p:cNvPr id="28" name="27 Conector recto de flecha">
            <a:extLst>
              <a:ext uri="{FF2B5EF4-FFF2-40B4-BE49-F238E27FC236}">
                <a16:creationId xmlns:a16="http://schemas.microsoft.com/office/drawing/2014/main" id="{5C2E3757-F968-D780-E16B-600099E7F5C6}"/>
              </a:ext>
            </a:extLst>
          </p:cNvPr>
          <p:cNvCxnSpPr/>
          <p:nvPr/>
        </p:nvCxnSpPr>
        <p:spPr>
          <a:xfrm>
            <a:off x="2428875" y="5299075"/>
            <a:ext cx="542925" cy="1588"/>
          </a:xfrm>
          <a:prstGeom prst="straightConnector1">
            <a:avLst/>
          </a:prstGeom>
          <a:noFill/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28 Rectángulo">
            <a:extLst>
              <a:ext uri="{FF2B5EF4-FFF2-40B4-BE49-F238E27FC236}">
                <a16:creationId xmlns:a16="http://schemas.microsoft.com/office/drawing/2014/main" id="{28E3696A-27EB-0545-25F1-5A511D03D480}"/>
              </a:ext>
            </a:extLst>
          </p:cNvPr>
          <p:cNvSpPr/>
          <p:nvPr/>
        </p:nvSpPr>
        <p:spPr>
          <a:xfrm>
            <a:off x="3019425" y="5013325"/>
            <a:ext cx="5276850" cy="514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Sistema de mampostería armada</a:t>
            </a:r>
          </a:p>
        </p:txBody>
      </p:sp>
      <p:pic>
        <p:nvPicPr>
          <p:cNvPr id="6" name="Gráfico 19" descr="Lupa">
            <a:hlinkClick r:id="rId2" action="ppaction://hlinksldjump"/>
            <a:extLst>
              <a:ext uri="{FF2B5EF4-FFF2-40B4-BE49-F238E27FC236}">
                <a16:creationId xmlns:a16="http://schemas.microsoft.com/office/drawing/2014/main" id="{869077C6-BAF8-D14F-C095-865154F35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288" y="4149725"/>
            <a:ext cx="3698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Gráfico 19" descr="Lupa">
            <a:hlinkClick r:id="rId4" action="ppaction://hlinksldjump"/>
            <a:extLst>
              <a:ext uri="{FF2B5EF4-FFF2-40B4-BE49-F238E27FC236}">
                <a16:creationId xmlns:a16="http://schemas.microsoft.com/office/drawing/2014/main" id="{4A2BD26A-F6E9-79F1-DA29-3150248D4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263" y="2411413"/>
            <a:ext cx="3698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E50D6C2-46F3-9CA0-6D52-768892558744}"/>
              </a:ext>
            </a:extLst>
          </p:cNvPr>
          <p:cNvSpPr/>
          <p:nvPr/>
        </p:nvSpPr>
        <p:spPr>
          <a:xfrm>
            <a:off x="827088" y="2949575"/>
            <a:ext cx="7593012" cy="2705100"/>
          </a:xfrm>
          <a:prstGeom prst="rect">
            <a:avLst/>
          </a:prstGeom>
          <a:solidFill>
            <a:srgbClr val="FF0000">
              <a:alpha val="25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1522" name="Rectangle 6">
            <a:extLst>
              <a:ext uri="{FF2B5EF4-FFF2-40B4-BE49-F238E27FC236}">
                <a16:creationId xmlns:a16="http://schemas.microsoft.com/office/drawing/2014/main" id="{D59413A9-C2AC-7ADB-C5BE-01D53E60A62C}"/>
              </a:ext>
            </a:extLst>
          </p:cNvPr>
          <p:cNvSpPr txBox="1">
            <a:spLocks/>
          </p:cNvSpPr>
          <p:nvPr/>
        </p:nvSpPr>
        <p:spPr bwMode="auto">
          <a:xfrm>
            <a:off x="609600" y="26035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PROYECTO NUEVO - ALTERNATIVAS DE DISEÑO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17 Rectángulo">
            <a:extLst>
              <a:ext uri="{FF2B5EF4-FFF2-40B4-BE49-F238E27FC236}">
                <a16:creationId xmlns:a16="http://schemas.microsoft.com/office/drawing/2014/main" id="{39CD9DBF-03A7-8AE1-657D-99B7AE291B2C}"/>
              </a:ext>
            </a:extLst>
          </p:cNvPr>
          <p:cNvSpPr/>
          <p:nvPr/>
        </p:nvSpPr>
        <p:spPr>
          <a:xfrm>
            <a:off x="611188" y="1735138"/>
            <a:ext cx="4113212" cy="48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Aislamiento de la estructura</a:t>
            </a:r>
          </a:p>
        </p:txBody>
      </p:sp>
      <p:pic>
        <p:nvPicPr>
          <p:cNvPr id="22531" name="Picture 2" descr="http://4.bp.blogspot.com/-xGgFSvr_XwI/ULzcfCwoRRI/AAAAAAAAGrw/a6oIpABTRWE/s1600/8.gif">
            <a:extLst>
              <a:ext uri="{FF2B5EF4-FFF2-40B4-BE49-F238E27FC236}">
                <a16:creationId xmlns:a16="http://schemas.microsoft.com/office/drawing/2014/main" id="{59A43A98-80CC-0546-376F-DD78BF19B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43" r="33002"/>
          <a:stretch>
            <a:fillRect/>
          </a:stretch>
        </p:blipFill>
        <p:spPr bwMode="auto">
          <a:xfrm>
            <a:off x="395288" y="4300538"/>
            <a:ext cx="3960812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2">
            <a:extLst>
              <a:ext uri="{FF2B5EF4-FFF2-40B4-BE49-F238E27FC236}">
                <a16:creationId xmlns:a16="http://schemas.microsoft.com/office/drawing/2014/main" id="{9EEBA0DE-7963-DDAC-5C73-6A75808E5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4" t="3419" r="69263" b="81059"/>
          <a:stretch>
            <a:fillRect/>
          </a:stretch>
        </p:blipFill>
        <p:spPr bwMode="auto">
          <a:xfrm>
            <a:off x="468313" y="2492375"/>
            <a:ext cx="3411537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Forma libre">
            <a:extLst>
              <a:ext uri="{FF2B5EF4-FFF2-40B4-BE49-F238E27FC236}">
                <a16:creationId xmlns:a16="http://schemas.microsoft.com/office/drawing/2014/main" id="{61876EFF-7F12-2567-2772-19F3CE944B99}"/>
              </a:ext>
            </a:extLst>
          </p:cNvPr>
          <p:cNvSpPr/>
          <p:nvPr/>
        </p:nvSpPr>
        <p:spPr>
          <a:xfrm>
            <a:off x="396578" y="4437112"/>
            <a:ext cx="3287485" cy="295209"/>
          </a:xfrm>
          <a:custGeom>
            <a:avLst/>
            <a:gdLst>
              <a:gd name="connsiteX0" fmla="*/ 0 w 3287485"/>
              <a:gd name="connsiteY0" fmla="*/ 1248 h 295209"/>
              <a:gd name="connsiteX1" fmla="*/ 751114 w 3287485"/>
              <a:gd name="connsiteY1" fmla="*/ 44791 h 295209"/>
              <a:gd name="connsiteX2" fmla="*/ 1578428 w 3287485"/>
              <a:gd name="connsiteY2" fmla="*/ 295162 h 295209"/>
              <a:gd name="connsiteX3" fmla="*/ 2862942 w 3287485"/>
              <a:gd name="connsiteY3" fmla="*/ 23019 h 295209"/>
              <a:gd name="connsiteX4" fmla="*/ 3287485 w 3287485"/>
              <a:gd name="connsiteY4" fmla="*/ 12133 h 295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7485" h="295209">
                <a:moveTo>
                  <a:pt x="0" y="1248"/>
                </a:moveTo>
                <a:cubicBezTo>
                  <a:pt x="244021" y="-1474"/>
                  <a:pt x="488043" y="-4195"/>
                  <a:pt x="751114" y="44791"/>
                </a:cubicBezTo>
                <a:cubicBezTo>
                  <a:pt x="1014185" y="93777"/>
                  <a:pt x="1226457" y="298791"/>
                  <a:pt x="1578428" y="295162"/>
                </a:cubicBezTo>
                <a:cubicBezTo>
                  <a:pt x="1930399" y="291533"/>
                  <a:pt x="2578099" y="70190"/>
                  <a:pt x="2862942" y="23019"/>
                </a:cubicBezTo>
                <a:cubicBezTo>
                  <a:pt x="3147785" y="-24152"/>
                  <a:pt x="3260271" y="17576"/>
                  <a:pt x="3287485" y="12133"/>
                </a:cubicBezTo>
              </a:path>
            </a:pathLst>
          </a:custGeom>
          <a:noFill/>
          <a:ln w="25400" cmpd="tri">
            <a:solidFill>
              <a:schemeClr val="accent2">
                <a:lumMod val="50000"/>
              </a:schemeClr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52400" dist="317500" dir="5400000" sx="200000" sy="200000" rotWithShape="0">
              <a:schemeClr val="accent2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cxnSp>
        <p:nvCxnSpPr>
          <p:cNvPr id="9" name="8 Conector recto de flecha">
            <a:extLst>
              <a:ext uri="{FF2B5EF4-FFF2-40B4-BE49-F238E27FC236}">
                <a16:creationId xmlns:a16="http://schemas.microsoft.com/office/drawing/2014/main" id="{216A7E6A-826A-8CC2-560A-000A48A95184}"/>
              </a:ext>
            </a:extLst>
          </p:cNvPr>
          <p:cNvCxnSpPr/>
          <p:nvPr/>
        </p:nvCxnSpPr>
        <p:spPr>
          <a:xfrm>
            <a:off x="1476375" y="4508500"/>
            <a:ext cx="0" cy="649288"/>
          </a:xfrm>
          <a:prstGeom prst="straightConnector1">
            <a:avLst/>
          </a:prstGeom>
          <a:ln w="127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32 Rectángulo">
            <a:extLst>
              <a:ext uri="{FF2B5EF4-FFF2-40B4-BE49-F238E27FC236}">
                <a16:creationId xmlns:a16="http://schemas.microsoft.com/office/drawing/2014/main" id="{979C54EE-5DCC-433A-5D48-D4A59545EB5C}"/>
              </a:ext>
            </a:extLst>
          </p:cNvPr>
          <p:cNvSpPr/>
          <p:nvPr/>
        </p:nvSpPr>
        <p:spPr>
          <a:xfrm>
            <a:off x="827088" y="5351463"/>
            <a:ext cx="1614487" cy="48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zona activa</a:t>
            </a:r>
          </a:p>
        </p:txBody>
      </p:sp>
      <p:sp>
        <p:nvSpPr>
          <p:cNvPr id="13" name="17 Rectángulo">
            <a:extLst>
              <a:ext uri="{FF2B5EF4-FFF2-40B4-BE49-F238E27FC236}">
                <a16:creationId xmlns:a16="http://schemas.microsoft.com/office/drawing/2014/main" id="{A01DFDC5-3938-ACC6-7ED4-DB950F852572}"/>
              </a:ext>
            </a:extLst>
          </p:cNvPr>
          <p:cNvSpPr/>
          <p:nvPr/>
        </p:nvSpPr>
        <p:spPr>
          <a:xfrm>
            <a:off x="4613275" y="3371850"/>
            <a:ext cx="4113213" cy="576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Zona activa (relativo a):</a:t>
            </a:r>
          </a:p>
          <a:p>
            <a:pPr eaLnBrk="1" hangingPunct="1">
              <a:defRPr/>
            </a:pPr>
            <a:endParaRPr lang="es-AR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es-AR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Comportamiento de la napa freática</a:t>
            </a:r>
          </a:p>
          <a:p>
            <a:pPr eaLnBrk="1" hangingPunct="1">
              <a:defRPr/>
            </a:pPr>
            <a:endParaRPr lang="es-A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es-AR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Presión de expansión</a:t>
            </a:r>
          </a:p>
          <a:p>
            <a:pPr eaLnBrk="1" hangingPunct="1">
              <a:defRPr/>
            </a:pPr>
            <a:endParaRPr lang="es-A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es-AR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Fisuras</a:t>
            </a:r>
          </a:p>
          <a:p>
            <a:pPr eaLnBrk="1" hangingPunct="1">
              <a:defRPr/>
            </a:pPr>
            <a:endParaRPr lang="es-AR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es-AR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Clima</a:t>
            </a:r>
          </a:p>
        </p:txBody>
      </p:sp>
      <p:sp>
        <p:nvSpPr>
          <p:cNvPr id="3" name="Flecha: a la derecha 2">
            <a:hlinkClick r:id="rId4" action="ppaction://hlinksldjump"/>
            <a:extLst>
              <a:ext uri="{FF2B5EF4-FFF2-40B4-BE49-F238E27FC236}">
                <a16:creationId xmlns:a16="http://schemas.microsoft.com/office/drawing/2014/main" id="{C2BB371B-0D14-9562-B197-040A88012D55}"/>
              </a:ext>
            </a:extLst>
          </p:cNvPr>
          <p:cNvSpPr/>
          <p:nvPr/>
        </p:nvSpPr>
        <p:spPr>
          <a:xfrm rot="10800000">
            <a:off x="8701088" y="6524625"/>
            <a:ext cx="192087" cy="188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2540" name="Rectangle 6">
            <a:extLst>
              <a:ext uri="{FF2B5EF4-FFF2-40B4-BE49-F238E27FC236}">
                <a16:creationId xmlns:a16="http://schemas.microsoft.com/office/drawing/2014/main" id="{2C779D59-9F95-0F13-0F1B-34CB0300C56E}"/>
              </a:ext>
            </a:extLst>
          </p:cNvPr>
          <p:cNvSpPr txBox="1">
            <a:spLocks/>
          </p:cNvSpPr>
          <p:nvPr/>
        </p:nvSpPr>
        <p:spPr bwMode="auto">
          <a:xfrm>
            <a:off x="609600" y="26035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PROYECTO NUEVO - ALTERNATIVAS DE DISEÑO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17 Rectángulo">
            <a:extLst>
              <a:ext uri="{FF2B5EF4-FFF2-40B4-BE49-F238E27FC236}">
                <a16:creationId xmlns:a16="http://schemas.microsoft.com/office/drawing/2014/main" id="{D8A2CBB9-ACF1-D5C3-739A-718292B2AF27}"/>
              </a:ext>
            </a:extLst>
          </p:cNvPr>
          <p:cNvSpPr/>
          <p:nvPr/>
        </p:nvSpPr>
        <p:spPr>
          <a:xfrm>
            <a:off x="2555875" y="4221163"/>
            <a:ext cx="7056438" cy="47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Sistema de mampostería armada</a:t>
            </a:r>
            <a:endParaRPr lang="es-AR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AB7FD5F8-BA8E-E0ED-DCA8-861D83D10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4" t="3419" r="69263" b="81059"/>
          <a:stretch>
            <a:fillRect/>
          </a:stretch>
        </p:blipFill>
        <p:spPr bwMode="auto">
          <a:xfrm>
            <a:off x="2660650" y="4573588"/>
            <a:ext cx="34131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7 Rectángulo">
            <a:extLst>
              <a:ext uri="{FF2B5EF4-FFF2-40B4-BE49-F238E27FC236}">
                <a16:creationId xmlns:a16="http://schemas.microsoft.com/office/drawing/2014/main" id="{A4342043-DB47-B58B-AB53-D1C9ED014AAE}"/>
              </a:ext>
            </a:extLst>
          </p:cNvPr>
          <p:cNvSpPr/>
          <p:nvPr/>
        </p:nvSpPr>
        <p:spPr>
          <a:xfrm>
            <a:off x="107950" y="1557338"/>
            <a:ext cx="4537075" cy="48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Fundación de resistencia adecuada</a:t>
            </a:r>
            <a:endParaRPr lang="es-AR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7" name="Picture 2" descr="http://4.bp.blogspot.com/-xGgFSvr_XwI/ULzcfCwoRRI/AAAAAAAAGrw/a6oIpABTRWE/s1600/8.gif">
            <a:extLst>
              <a:ext uri="{FF2B5EF4-FFF2-40B4-BE49-F238E27FC236}">
                <a16:creationId xmlns:a16="http://schemas.microsoft.com/office/drawing/2014/main" id="{8654ED40-414B-CCDF-4F31-302C3573D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43" r="44492" b="40771"/>
          <a:stretch>
            <a:fillRect/>
          </a:stretch>
        </p:blipFill>
        <p:spPr bwMode="auto">
          <a:xfrm>
            <a:off x="314325" y="3717925"/>
            <a:ext cx="3281363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2">
            <a:extLst>
              <a:ext uri="{FF2B5EF4-FFF2-40B4-BE49-F238E27FC236}">
                <a16:creationId xmlns:a16="http://schemas.microsoft.com/office/drawing/2014/main" id="{0C422630-9E83-EAC2-B05C-E04EA1959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4" t="3419" r="69263" b="81059"/>
          <a:stretch>
            <a:fillRect/>
          </a:stretch>
        </p:blipFill>
        <p:spPr bwMode="auto">
          <a:xfrm>
            <a:off x="414338" y="1887538"/>
            <a:ext cx="3411537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>
            <a:extLst>
              <a:ext uri="{FF2B5EF4-FFF2-40B4-BE49-F238E27FC236}">
                <a16:creationId xmlns:a16="http://schemas.microsoft.com/office/drawing/2014/main" id="{BC6E130B-56D0-B30E-C034-CF3DC01F9C6E}"/>
              </a:ext>
            </a:extLst>
          </p:cNvPr>
          <p:cNvSpPr/>
          <p:nvPr/>
        </p:nvSpPr>
        <p:spPr>
          <a:xfrm>
            <a:off x="530225" y="3762375"/>
            <a:ext cx="144463" cy="2889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sp>
        <p:nvSpPr>
          <p:cNvPr id="7" name="6 Rectángulo">
            <a:extLst>
              <a:ext uri="{FF2B5EF4-FFF2-40B4-BE49-F238E27FC236}">
                <a16:creationId xmlns:a16="http://schemas.microsoft.com/office/drawing/2014/main" id="{514B13E0-23B9-8A24-C8EF-E98F2163B41C}"/>
              </a:ext>
            </a:extLst>
          </p:cNvPr>
          <p:cNvSpPr/>
          <p:nvPr/>
        </p:nvSpPr>
        <p:spPr>
          <a:xfrm>
            <a:off x="1322388" y="3783013"/>
            <a:ext cx="144462" cy="2873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sp>
        <p:nvSpPr>
          <p:cNvPr id="3" name="2 Rectángulo">
            <a:extLst>
              <a:ext uri="{FF2B5EF4-FFF2-40B4-BE49-F238E27FC236}">
                <a16:creationId xmlns:a16="http://schemas.microsoft.com/office/drawing/2014/main" id="{5C0F5C90-381D-DB4C-66ED-12FFF1AA6901}"/>
              </a:ext>
            </a:extLst>
          </p:cNvPr>
          <p:cNvSpPr/>
          <p:nvPr/>
        </p:nvSpPr>
        <p:spPr>
          <a:xfrm>
            <a:off x="458788" y="3709988"/>
            <a:ext cx="3197225" cy="730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sp>
        <p:nvSpPr>
          <p:cNvPr id="9" name="8 Rectángulo">
            <a:extLst>
              <a:ext uri="{FF2B5EF4-FFF2-40B4-BE49-F238E27FC236}">
                <a16:creationId xmlns:a16="http://schemas.microsoft.com/office/drawing/2014/main" id="{699B332D-CD3E-8122-1FD4-1F9A97151F22}"/>
              </a:ext>
            </a:extLst>
          </p:cNvPr>
          <p:cNvSpPr/>
          <p:nvPr/>
        </p:nvSpPr>
        <p:spPr>
          <a:xfrm>
            <a:off x="3452813" y="3762375"/>
            <a:ext cx="142875" cy="2889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sp>
        <p:nvSpPr>
          <p:cNvPr id="10" name="9 Rectángulo">
            <a:extLst>
              <a:ext uri="{FF2B5EF4-FFF2-40B4-BE49-F238E27FC236}">
                <a16:creationId xmlns:a16="http://schemas.microsoft.com/office/drawing/2014/main" id="{67A61220-E480-58D9-4427-0A927A95ED6A}"/>
              </a:ext>
            </a:extLst>
          </p:cNvPr>
          <p:cNvSpPr/>
          <p:nvPr/>
        </p:nvSpPr>
        <p:spPr>
          <a:xfrm>
            <a:off x="2481263" y="3783013"/>
            <a:ext cx="144462" cy="2873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sp>
        <p:nvSpPr>
          <p:cNvPr id="11" name="10 Forma libre">
            <a:extLst>
              <a:ext uri="{FF2B5EF4-FFF2-40B4-BE49-F238E27FC236}">
                <a16:creationId xmlns:a16="http://schemas.microsoft.com/office/drawing/2014/main" id="{5663CE7B-8EED-045B-2843-58D1AF5D3201}"/>
              </a:ext>
            </a:extLst>
          </p:cNvPr>
          <p:cNvSpPr/>
          <p:nvPr/>
        </p:nvSpPr>
        <p:spPr>
          <a:xfrm>
            <a:off x="395105" y="3781863"/>
            <a:ext cx="3287485" cy="295209"/>
          </a:xfrm>
          <a:custGeom>
            <a:avLst/>
            <a:gdLst>
              <a:gd name="connsiteX0" fmla="*/ 0 w 3287485"/>
              <a:gd name="connsiteY0" fmla="*/ 1248 h 295209"/>
              <a:gd name="connsiteX1" fmla="*/ 751114 w 3287485"/>
              <a:gd name="connsiteY1" fmla="*/ 44791 h 295209"/>
              <a:gd name="connsiteX2" fmla="*/ 1578428 w 3287485"/>
              <a:gd name="connsiteY2" fmla="*/ 295162 h 295209"/>
              <a:gd name="connsiteX3" fmla="*/ 2862942 w 3287485"/>
              <a:gd name="connsiteY3" fmla="*/ 23019 h 295209"/>
              <a:gd name="connsiteX4" fmla="*/ 3287485 w 3287485"/>
              <a:gd name="connsiteY4" fmla="*/ 12133 h 295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7485" h="295209">
                <a:moveTo>
                  <a:pt x="0" y="1248"/>
                </a:moveTo>
                <a:cubicBezTo>
                  <a:pt x="244021" y="-1474"/>
                  <a:pt x="488043" y="-4195"/>
                  <a:pt x="751114" y="44791"/>
                </a:cubicBezTo>
                <a:cubicBezTo>
                  <a:pt x="1014185" y="93777"/>
                  <a:pt x="1226457" y="298791"/>
                  <a:pt x="1578428" y="295162"/>
                </a:cubicBezTo>
                <a:cubicBezTo>
                  <a:pt x="1930399" y="291533"/>
                  <a:pt x="2578099" y="70190"/>
                  <a:pt x="2862942" y="23019"/>
                </a:cubicBezTo>
                <a:cubicBezTo>
                  <a:pt x="3147785" y="-24152"/>
                  <a:pt x="3260271" y="17576"/>
                  <a:pt x="3287485" y="12133"/>
                </a:cubicBezTo>
              </a:path>
            </a:pathLst>
          </a:custGeom>
          <a:noFill/>
          <a:ln w="25400" cmpd="tri">
            <a:solidFill>
              <a:schemeClr val="accent2">
                <a:lumMod val="50000"/>
              </a:schemeClr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52400" dist="317500" dir="5400000" sx="200000" sy="200000" rotWithShape="0">
              <a:schemeClr val="accent2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cxnSp>
        <p:nvCxnSpPr>
          <p:cNvPr id="5" name="4 Conector recto">
            <a:extLst>
              <a:ext uri="{FF2B5EF4-FFF2-40B4-BE49-F238E27FC236}">
                <a16:creationId xmlns:a16="http://schemas.microsoft.com/office/drawing/2014/main" id="{6BD3A2F2-71E3-757B-7626-53D7E3D9B6F8}"/>
              </a:ext>
            </a:extLst>
          </p:cNvPr>
          <p:cNvCxnSpPr/>
          <p:nvPr/>
        </p:nvCxnSpPr>
        <p:spPr>
          <a:xfrm>
            <a:off x="488950" y="3638550"/>
            <a:ext cx="306546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7 Rectángulo">
            <a:extLst>
              <a:ext uri="{FF2B5EF4-FFF2-40B4-BE49-F238E27FC236}">
                <a16:creationId xmlns:a16="http://schemas.microsoft.com/office/drawing/2014/main" id="{15060677-2D48-B1F9-FD3B-E6B8926EB9A8}"/>
              </a:ext>
            </a:extLst>
          </p:cNvPr>
          <p:cNvSpPr/>
          <p:nvPr/>
        </p:nvSpPr>
        <p:spPr>
          <a:xfrm>
            <a:off x="5003800" y="1557338"/>
            <a:ext cx="3692525" cy="48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Sistema estructural </a:t>
            </a:r>
            <a:r>
              <a:rPr lang="es-AR" b="1" dirty="0" err="1">
                <a:solidFill>
                  <a:schemeClr val="tx1"/>
                </a:solidFill>
              </a:rPr>
              <a:t>aporticado</a:t>
            </a:r>
            <a:endParaRPr lang="es-AR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7" name="Picture 2" descr="http://4.bp.blogspot.com/-xGgFSvr_XwI/ULzcfCwoRRI/AAAAAAAAGrw/a6oIpABTRWE/s1600/8.gif">
            <a:extLst>
              <a:ext uri="{FF2B5EF4-FFF2-40B4-BE49-F238E27FC236}">
                <a16:creationId xmlns:a16="http://schemas.microsoft.com/office/drawing/2014/main" id="{75C47C9A-82A4-1D2E-F0CF-847FA9F55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43" r="44492" b="40771"/>
          <a:stretch>
            <a:fillRect/>
          </a:stretch>
        </p:blipFill>
        <p:spPr bwMode="auto">
          <a:xfrm>
            <a:off x="4903788" y="3717925"/>
            <a:ext cx="3281362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 Rectángulo">
            <a:extLst>
              <a:ext uri="{FF2B5EF4-FFF2-40B4-BE49-F238E27FC236}">
                <a16:creationId xmlns:a16="http://schemas.microsoft.com/office/drawing/2014/main" id="{275FDA19-09D1-1FC9-350A-F774B7902B12}"/>
              </a:ext>
            </a:extLst>
          </p:cNvPr>
          <p:cNvSpPr/>
          <p:nvPr/>
        </p:nvSpPr>
        <p:spPr>
          <a:xfrm>
            <a:off x="5119688" y="2630488"/>
            <a:ext cx="73025" cy="1079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sp>
        <p:nvSpPr>
          <p:cNvPr id="15" name="2 Rectángulo">
            <a:extLst>
              <a:ext uri="{FF2B5EF4-FFF2-40B4-BE49-F238E27FC236}">
                <a16:creationId xmlns:a16="http://schemas.microsoft.com/office/drawing/2014/main" id="{1706A809-9CFB-74AB-17C0-C871F3803711}"/>
              </a:ext>
            </a:extLst>
          </p:cNvPr>
          <p:cNvSpPr/>
          <p:nvPr/>
        </p:nvSpPr>
        <p:spPr>
          <a:xfrm>
            <a:off x="5048250" y="3709988"/>
            <a:ext cx="3197225" cy="730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sp>
        <p:nvSpPr>
          <p:cNvPr id="16" name="10 Rectángulo">
            <a:extLst>
              <a:ext uri="{FF2B5EF4-FFF2-40B4-BE49-F238E27FC236}">
                <a16:creationId xmlns:a16="http://schemas.microsoft.com/office/drawing/2014/main" id="{72EF90A5-D152-9050-A26F-C28EBEE90DCD}"/>
              </a:ext>
            </a:extLst>
          </p:cNvPr>
          <p:cNvSpPr/>
          <p:nvPr/>
        </p:nvSpPr>
        <p:spPr>
          <a:xfrm>
            <a:off x="6632575" y="2054225"/>
            <a:ext cx="46038" cy="16637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sp>
        <p:nvSpPr>
          <p:cNvPr id="17" name="11 Rectángulo">
            <a:extLst>
              <a:ext uri="{FF2B5EF4-FFF2-40B4-BE49-F238E27FC236}">
                <a16:creationId xmlns:a16="http://schemas.microsoft.com/office/drawing/2014/main" id="{BF7A02BF-7B0A-A072-C11E-B6E476F59DEC}"/>
              </a:ext>
            </a:extLst>
          </p:cNvPr>
          <p:cNvSpPr/>
          <p:nvPr/>
        </p:nvSpPr>
        <p:spPr>
          <a:xfrm>
            <a:off x="8072438" y="2630488"/>
            <a:ext cx="71437" cy="1079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sp>
        <p:nvSpPr>
          <p:cNvPr id="19" name="13 Rectángulo">
            <a:extLst>
              <a:ext uri="{FF2B5EF4-FFF2-40B4-BE49-F238E27FC236}">
                <a16:creationId xmlns:a16="http://schemas.microsoft.com/office/drawing/2014/main" id="{067B601A-52B9-E32A-27C6-838F3A9A55F9}"/>
              </a:ext>
            </a:extLst>
          </p:cNvPr>
          <p:cNvSpPr/>
          <p:nvPr/>
        </p:nvSpPr>
        <p:spPr>
          <a:xfrm>
            <a:off x="5119688" y="2593975"/>
            <a:ext cx="2989262" cy="730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sp>
        <p:nvSpPr>
          <p:cNvPr id="20" name="14 Rectángulo">
            <a:extLst>
              <a:ext uri="{FF2B5EF4-FFF2-40B4-BE49-F238E27FC236}">
                <a16:creationId xmlns:a16="http://schemas.microsoft.com/office/drawing/2014/main" id="{A1E71F70-F5E4-8206-602D-F196EAA46B62}"/>
              </a:ext>
            </a:extLst>
          </p:cNvPr>
          <p:cNvSpPr/>
          <p:nvPr/>
        </p:nvSpPr>
        <p:spPr>
          <a:xfrm rot="1123317">
            <a:off x="6632575" y="2271713"/>
            <a:ext cx="1504950" cy="682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sp>
        <p:nvSpPr>
          <p:cNvPr id="21" name="15 Rectángulo">
            <a:extLst>
              <a:ext uri="{FF2B5EF4-FFF2-40B4-BE49-F238E27FC236}">
                <a16:creationId xmlns:a16="http://schemas.microsoft.com/office/drawing/2014/main" id="{D8B423DE-BED9-F39E-1B61-FF65AD91D99D}"/>
              </a:ext>
            </a:extLst>
          </p:cNvPr>
          <p:cNvSpPr/>
          <p:nvPr/>
        </p:nvSpPr>
        <p:spPr>
          <a:xfrm rot="20292898">
            <a:off x="5108575" y="2316163"/>
            <a:ext cx="1590675" cy="460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sp>
        <p:nvSpPr>
          <p:cNvPr id="22" name="12 Forma libre">
            <a:extLst>
              <a:ext uri="{FF2B5EF4-FFF2-40B4-BE49-F238E27FC236}">
                <a16:creationId xmlns:a16="http://schemas.microsoft.com/office/drawing/2014/main" id="{C900DDA3-27F7-B900-0B3B-AC34A5A240A0}"/>
              </a:ext>
            </a:extLst>
          </p:cNvPr>
          <p:cNvSpPr/>
          <p:nvPr/>
        </p:nvSpPr>
        <p:spPr>
          <a:xfrm>
            <a:off x="5028931" y="3781863"/>
            <a:ext cx="3287485" cy="295209"/>
          </a:xfrm>
          <a:custGeom>
            <a:avLst/>
            <a:gdLst>
              <a:gd name="connsiteX0" fmla="*/ 0 w 3287485"/>
              <a:gd name="connsiteY0" fmla="*/ 1248 h 295209"/>
              <a:gd name="connsiteX1" fmla="*/ 751114 w 3287485"/>
              <a:gd name="connsiteY1" fmla="*/ 44791 h 295209"/>
              <a:gd name="connsiteX2" fmla="*/ 1578428 w 3287485"/>
              <a:gd name="connsiteY2" fmla="*/ 295162 h 295209"/>
              <a:gd name="connsiteX3" fmla="*/ 2862942 w 3287485"/>
              <a:gd name="connsiteY3" fmla="*/ 23019 h 295209"/>
              <a:gd name="connsiteX4" fmla="*/ 3287485 w 3287485"/>
              <a:gd name="connsiteY4" fmla="*/ 12133 h 295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7485" h="295209">
                <a:moveTo>
                  <a:pt x="0" y="1248"/>
                </a:moveTo>
                <a:cubicBezTo>
                  <a:pt x="244021" y="-1474"/>
                  <a:pt x="488043" y="-4195"/>
                  <a:pt x="751114" y="44791"/>
                </a:cubicBezTo>
                <a:cubicBezTo>
                  <a:pt x="1014185" y="93777"/>
                  <a:pt x="1226457" y="298791"/>
                  <a:pt x="1578428" y="295162"/>
                </a:cubicBezTo>
                <a:cubicBezTo>
                  <a:pt x="1930399" y="291533"/>
                  <a:pt x="2578099" y="70190"/>
                  <a:pt x="2862942" y="23019"/>
                </a:cubicBezTo>
                <a:cubicBezTo>
                  <a:pt x="3147785" y="-24152"/>
                  <a:pt x="3260271" y="17576"/>
                  <a:pt x="3287485" y="12133"/>
                </a:cubicBezTo>
              </a:path>
            </a:pathLst>
          </a:custGeom>
          <a:noFill/>
          <a:ln w="25400" cmpd="tri">
            <a:solidFill>
              <a:schemeClr val="accent2">
                <a:lumMod val="50000"/>
              </a:schemeClr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52400" dist="317500" dir="5400000" sx="200000" sy="200000" rotWithShape="0">
              <a:schemeClr val="accent2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sp>
        <p:nvSpPr>
          <p:cNvPr id="35" name="2 Rectángulo">
            <a:extLst>
              <a:ext uri="{FF2B5EF4-FFF2-40B4-BE49-F238E27FC236}">
                <a16:creationId xmlns:a16="http://schemas.microsoft.com/office/drawing/2014/main" id="{C1AD590E-EABD-4196-79FE-66176DA95A91}"/>
              </a:ext>
            </a:extLst>
          </p:cNvPr>
          <p:cNvSpPr/>
          <p:nvPr/>
        </p:nvSpPr>
        <p:spPr>
          <a:xfrm>
            <a:off x="2760663" y="6373813"/>
            <a:ext cx="3197225" cy="730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cxnSp>
        <p:nvCxnSpPr>
          <p:cNvPr id="36" name="4 Conector recto">
            <a:extLst>
              <a:ext uri="{FF2B5EF4-FFF2-40B4-BE49-F238E27FC236}">
                <a16:creationId xmlns:a16="http://schemas.microsoft.com/office/drawing/2014/main" id="{83930300-5F51-A077-1596-42639853491A}"/>
              </a:ext>
            </a:extLst>
          </p:cNvPr>
          <p:cNvCxnSpPr/>
          <p:nvPr/>
        </p:nvCxnSpPr>
        <p:spPr>
          <a:xfrm>
            <a:off x="2832100" y="6302375"/>
            <a:ext cx="3025775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16 Conector recto">
            <a:extLst>
              <a:ext uri="{FF2B5EF4-FFF2-40B4-BE49-F238E27FC236}">
                <a16:creationId xmlns:a16="http://schemas.microsoft.com/office/drawing/2014/main" id="{542F0AB7-B120-36EF-4EFC-C4443A5009A9}"/>
              </a:ext>
            </a:extLst>
          </p:cNvPr>
          <p:cNvCxnSpPr/>
          <p:nvPr/>
        </p:nvCxnSpPr>
        <p:spPr>
          <a:xfrm>
            <a:off x="2873375" y="6013450"/>
            <a:ext cx="3024188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18 Conector recto">
            <a:extLst>
              <a:ext uri="{FF2B5EF4-FFF2-40B4-BE49-F238E27FC236}">
                <a16:creationId xmlns:a16="http://schemas.microsoft.com/office/drawing/2014/main" id="{EB7C6621-658A-CEEF-CC0A-8ABE71F31AFE}"/>
              </a:ext>
            </a:extLst>
          </p:cNvPr>
          <p:cNvCxnSpPr/>
          <p:nvPr/>
        </p:nvCxnSpPr>
        <p:spPr>
          <a:xfrm>
            <a:off x="2832100" y="5581650"/>
            <a:ext cx="3025775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19 Conector recto">
            <a:extLst>
              <a:ext uri="{FF2B5EF4-FFF2-40B4-BE49-F238E27FC236}">
                <a16:creationId xmlns:a16="http://schemas.microsoft.com/office/drawing/2014/main" id="{F53C2EC0-0AA6-F56A-22A0-61F5172F04BC}"/>
              </a:ext>
            </a:extLst>
          </p:cNvPr>
          <p:cNvCxnSpPr/>
          <p:nvPr/>
        </p:nvCxnSpPr>
        <p:spPr>
          <a:xfrm>
            <a:off x="2832100" y="5294313"/>
            <a:ext cx="3025775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21 Conector recto">
            <a:extLst>
              <a:ext uri="{FF2B5EF4-FFF2-40B4-BE49-F238E27FC236}">
                <a16:creationId xmlns:a16="http://schemas.microsoft.com/office/drawing/2014/main" id="{6D7B4E64-F306-8F4B-7D94-CED0EEC663CC}"/>
              </a:ext>
            </a:extLst>
          </p:cNvPr>
          <p:cNvCxnSpPr/>
          <p:nvPr/>
        </p:nvCxnSpPr>
        <p:spPr>
          <a:xfrm>
            <a:off x="2905125" y="5294313"/>
            <a:ext cx="0" cy="100806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24 Conector recto">
            <a:extLst>
              <a:ext uri="{FF2B5EF4-FFF2-40B4-BE49-F238E27FC236}">
                <a16:creationId xmlns:a16="http://schemas.microsoft.com/office/drawing/2014/main" id="{56365CD9-CB2F-D955-79DE-E6AA56895EB7}"/>
              </a:ext>
            </a:extLst>
          </p:cNvPr>
          <p:cNvCxnSpPr/>
          <p:nvPr/>
        </p:nvCxnSpPr>
        <p:spPr>
          <a:xfrm>
            <a:off x="3552825" y="5294313"/>
            <a:ext cx="0" cy="100806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25 Conector recto">
            <a:extLst>
              <a:ext uri="{FF2B5EF4-FFF2-40B4-BE49-F238E27FC236}">
                <a16:creationId xmlns:a16="http://schemas.microsoft.com/office/drawing/2014/main" id="{E6C5DC09-8CF0-75F2-CE93-801CE3B13EA6}"/>
              </a:ext>
            </a:extLst>
          </p:cNvPr>
          <p:cNvCxnSpPr/>
          <p:nvPr/>
        </p:nvCxnSpPr>
        <p:spPr>
          <a:xfrm>
            <a:off x="4344988" y="5294313"/>
            <a:ext cx="0" cy="100806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26 Conector recto">
            <a:extLst>
              <a:ext uri="{FF2B5EF4-FFF2-40B4-BE49-F238E27FC236}">
                <a16:creationId xmlns:a16="http://schemas.microsoft.com/office/drawing/2014/main" id="{EEC23827-F71C-8956-45B8-B5558B2D22DA}"/>
              </a:ext>
            </a:extLst>
          </p:cNvPr>
          <p:cNvCxnSpPr/>
          <p:nvPr/>
        </p:nvCxnSpPr>
        <p:spPr>
          <a:xfrm>
            <a:off x="5065713" y="5294313"/>
            <a:ext cx="0" cy="100806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27 Conector recto">
            <a:extLst>
              <a:ext uri="{FF2B5EF4-FFF2-40B4-BE49-F238E27FC236}">
                <a16:creationId xmlns:a16="http://schemas.microsoft.com/office/drawing/2014/main" id="{0FF861EA-6E3E-BFDD-051C-1404059D3D68}"/>
              </a:ext>
            </a:extLst>
          </p:cNvPr>
          <p:cNvCxnSpPr/>
          <p:nvPr/>
        </p:nvCxnSpPr>
        <p:spPr>
          <a:xfrm>
            <a:off x="5713413" y="5294313"/>
            <a:ext cx="0" cy="100806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2 Rectángulo">
            <a:extLst>
              <a:ext uri="{FF2B5EF4-FFF2-40B4-BE49-F238E27FC236}">
                <a16:creationId xmlns:a16="http://schemas.microsoft.com/office/drawing/2014/main" id="{8939830C-924D-3B58-4FB2-9974E6227C75}"/>
              </a:ext>
            </a:extLst>
          </p:cNvPr>
          <p:cNvSpPr/>
          <p:nvPr/>
        </p:nvSpPr>
        <p:spPr>
          <a:xfrm>
            <a:off x="2762250" y="6373813"/>
            <a:ext cx="3197225" cy="730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cxnSp>
        <p:nvCxnSpPr>
          <p:cNvPr id="32" name="4 Conector recto">
            <a:extLst>
              <a:ext uri="{FF2B5EF4-FFF2-40B4-BE49-F238E27FC236}">
                <a16:creationId xmlns:a16="http://schemas.microsoft.com/office/drawing/2014/main" id="{EE5AE682-4541-3040-48DA-9CD509B8F5DB}"/>
              </a:ext>
            </a:extLst>
          </p:cNvPr>
          <p:cNvCxnSpPr/>
          <p:nvPr/>
        </p:nvCxnSpPr>
        <p:spPr>
          <a:xfrm>
            <a:off x="2833688" y="6302375"/>
            <a:ext cx="3025775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16 Conector recto">
            <a:extLst>
              <a:ext uri="{FF2B5EF4-FFF2-40B4-BE49-F238E27FC236}">
                <a16:creationId xmlns:a16="http://schemas.microsoft.com/office/drawing/2014/main" id="{2BC0A018-887F-770C-5A80-2A01888AA5B8}"/>
              </a:ext>
            </a:extLst>
          </p:cNvPr>
          <p:cNvCxnSpPr/>
          <p:nvPr/>
        </p:nvCxnSpPr>
        <p:spPr>
          <a:xfrm>
            <a:off x="2874963" y="6013450"/>
            <a:ext cx="302418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18 Conector recto">
            <a:extLst>
              <a:ext uri="{FF2B5EF4-FFF2-40B4-BE49-F238E27FC236}">
                <a16:creationId xmlns:a16="http://schemas.microsoft.com/office/drawing/2014/main" id="{B2DF2FBB-59B0-7729-160F-C25BCEA08AF4}"/>
              </a:ext>
            </a:extLst>
          </p:cNvPr>
          <p:cNvCxnSpPr/>
          <p:nvPr/>
        </p:nvCxnSpPr>
        <p:spPr>
          <a:xfrm>
            <a:off x="2833688" y="5581650"/>
            <a:ext cx="3025775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19 Conector recto">
            <a:extLst>
              <a:ext uri="{FF2B5EF4-FFF2-40B4-BE49-F238E27FC236}">
                <a16:creationId xmlns:a16="http://schemas.microsoft.com/office/drawing/2014/main" id="{1FBFD6D7-6B57-D74D-FEAD-EFDB2A36816D}"/>
              </a:ext>
            </a:extLst>
          </p:cNvPr>
          <p:cNvCxnSpPr/>
          <p:nvPr/>
        </p:nvCxnSpPr>
        <p:spPr>
          <a:xfrm>
            <a:off x="2833688" y="5294313"/>
            <a:ext cx="3025775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21 Conector recto">
            <a:extLst>
              <a:ext uri="{FF2B5EF4-FFF2-40B4-BE49-F238E27FC236}">
                <a16:creationId xmlns:a16="http://schemas.microsoft.com/office/drawing/2014/main" id="{18A02BDE-32D1-25E0-21A2-C9A81168E10D}"/>
              </a:ext>
            </a:extLst>
          </p:cNvPr>
          <p:cNvCxnSpPr/>
          <p:nvPr/>
        </p:nvCxnSpPr>
        <p:spPr>
          <a:xfrm>
            <a:off x="2906713" y="5294313"/>
            <a:ext cx="0" cy="100806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24 Conector recto">
            <a:extLst>
              <a:ext uri="{FF2B5EF4-FFF2-40B4-BE49-F238E27FC236}">
                <a16:creationId xmlns:a16="http://schemas.microsoft.com/office/drawing/2014/main" id="{ADC7684F-A9C8-BAD8-7134-E357422058FE}"/>
              </a:ext>
            </a:extLst>
          </p:cNvPr>
          <p:cNvCxnSpPr/>
          <p:nvPr/>
        </p:nvCxnSpPr>
        <p:spPr>
          <a:xfrm>
            <a:off x="3554413" y="5294313"/>
            <a:ext cx="0" cy="100806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25 Conector recto">
            <a:extLst>
              <a:ext uri="{FF2B5EF4-FFF2-40B4-BE49-F238E27FC236}">
                <a16:creationId xmlns:a16="http://schemas.microsoft.com/office/drawing/2014/main" id="{F53B4D46-2083-B942-050E-122B5D023B25}"/>
              </a:ext>
            </a:extLst>
          </p:cNvPr>
          <p:cNvCxnSpPr/>
          <p:nvPr/>
        </p:nvCxnSpPr>
        <p:spPr>
          <a:xfrm>
            <a:off x="4346575" y="5294313"/>
            <a:ext cx="0" cy="100806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26 Conector recto">
            <a:extLst>
              <a:ext uri="{FF2B5EF4-FFF2-40B4-BE49-F238E27FC236}">
                <a16:creationId xmlns:a16="http://schemas.microsoft.com/office/drawing/2014/main" id="{8C1EFFBF-38F0-D393-3CA2-CA68960A9CB7}"/>
              </a:ext>
            </a:extLst>
          </p:cNvPr>
          <p:cNvCxnSpPr/>
          <p:nvPr/>
        </p:nvCxnSpPr>
        <p:spPr>
          <a:xfrm>
            <a:off x="5067300" y="5294313"/>
            <a:ext cx="0" cy="100806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27 Conector recto">
            <a:extLst>
              <a:ext uri="{FF2B5EF4-FFF2-40B4-BE49-F238E27FC236}">
                <a16:creationId xmlns:a16="http://schemas.microsoft.com/office/drawing/2014/main" id="{10483238-F7EA-CCCA-ABF8-0412BD0F3599}"/>
              </a:ext>
            </a:extLst>
          </p:cNvPr>
          <p:cNvCxnSpPr/>
          <p:nvPr/>
        </p:nvCxnSpPr>
        <p:spPr>
          <a:xfrm>
            <a:off x="5715000" y="5294313"/>
            <a:ext cx="0" cy="100806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28 Forma libre">
            <a:extLst>
              <a:ext uri="{FF2B5EF4-FFF2-40B4-BE49-F238E27FC236}">
                <a16:creationId xmlns:a16="http://schemas.microsoft.com/office/drawing/2014/main" id="{7C340279-20AA-3626-2E3C-A6057A3A078E}"/>
              </a:ext>
            </a:extLst>
          </p:cNvPr>
          <p:cNvSpPr/>
          <p:nvPr/>
        </p:nvSpPr>
        <p:spPr>
          <a:xfrm>
            <a:off x="2697882" y="6446159"/>
            <a:ext cx="3287485" cy="295209"/>
          </a:xfrm>
          <a:custGeom>
            <a:avLst/>
            <a:gdLst>
              <a:gd name="connsiteX0" fmla="*/ 0 w 3287485"/>
              <a:gd name="connsiteY0" fmla="*/ 1248 h 295209"/>
              <a:gd name="connsiteX1" fmla="*/ 751114 w 3287485"/>
              <a:gd name="connsiteY1" fmla="*/ 44791 h 295209"/>
              <a:gd name="connsiteX2" fmla="*/ 1578428 w 3287485"/>
              <a:gd name="connsiteY2" fmla="*/ 295162 h 295209"/>
              <a:gd name="connsiteX3" fmla="*/ 2862942 w 3287485"/>
              <a:gd name="connsiteY3" fmla="*/ 23019 h 295209"/>
              <a:gd name="connsiteX4" fmla="*/ 3287485 w 3287485"/>
              <a:gd name="connsiteY4" fmla="*/ 12133 h 295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7485" h="295209">
                <a:moveTo>
                  <a:pt x="0" y="1248"/>
                </a:moveTo>
                <a:cubicBezTo>
                  <a:pt x="244021" y="-1474"/>
                  <a:pt x="488043" y="-4195"/>
                  <a:pt x="751114" y="44791"/>
                </a:cubicBezTo>
                <a:cubicBezTo>
                  <a:pt x="1014185" y="93777"/>
                  <a:pt x="1226457" y="298791"/>
                  <a:pt x="1578428" y="295162"/>
                </a:cubicBezTo>
                <a:cubicBezTo>
                  <a:pt x="1930399" y="291533"/>
                  <a:pt x="2578099" y="70190"/>
                  <a:pt x="2862942" y="23019"/>
                </a:cubicBezTo>
                <a:cubicBezTo>
                  <a:pt x="3147785" y="-24152"/>
                  <a:pt x="3260271" y="17576"/>
                  <a:pt x="3287485" y="12133"/>
                </a:cubicBezTo>
              </a:path>
            </a:pathLst>
          </a:custGeom>
          <a:noFill/>
          <a:ln w="25400" cmpd="tri">
            <a:solidFill>
              <a:schemeClr val="accent2">
                <a:lumMod val="50000"/>
              </a:schemeClr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52400" dist="317500" dir="5400000" sx="200000" sy="200000" rotWithShape="0">
              <a:schemeClr val="accent2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334460E-A051-E589-AC22-CC8ACCD2C5C7}"/>
              </a:ext>
            </a:extLst>
          </p:cNvPr>
          <p:cNvSpPr txBox="1"/>
          <p:nvPr/>
        </p:nvSpPr>
        <p:spPr>
          <a:xfrm>
            <a:off x="107950" y="1557338"/>
            <a:ext cx="8721725" cy="5262562"/>
          </a:xfrm>
          <a:prstGeom prst="rect">
            <a:avLst/>
          </a:prstGeom>
          <a:solidFill>
            <a:schemeClr val="bg1">
              <a:lumMod val="75000"/>
              <a:alpha val="90000"/>
            </a:schemeClr>
          </a:solidFill>
          <a:ln w="190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_tradnl" sz="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>
              <a:defRPr/>
            </a:pPr>
            <a:endParaRPr lang="es-ES" sz="800" dirty="0">
              <a:solidFill>
                <a:srgbClr val="FF0000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E270C51-5410-938B-0271-130D0CD724DF}"/>
              </a:ext>
            </a:extLst>
          </p:cNvPr>
          <p:cNvSpPr txBox="1"/>
          <p:nvPr/>
        </p:nvSpPr>
        <p:spPr>
          <a:xfrm>
            <a:off x="2938463" y="3768725"/>
            <a:ext cx="3065462" cy="1209675"/>
          </a:xfrm>
          <a:prstGeom prst="rect">
            <a:avLst/>
          </a:prstGeom>
          <a:solidFill>
            <a:srgbClr val="FF0000">
              <a:alpha val="20000"/>
            </a:srgbClr>
          </a:solidFill>
          <a:ln w="190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s-ES_tradnl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</a:rPr>
              <a:t>Análisis del conjunto real tridimensional, estudiando la interacción entre paredes externas e internas.</a:t>
            </a:r>
            <a:r>
              <a:rPr lang="es-ES_tradnl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3605" name="Rectangle 6">
            <a:extLst>
              <a:ext uri="{FF2B5EF4-FFF2-40B4-BE49-F238E27FC236}">
                <a16:creationId xmlns:a16="http://schemas.microsoft.com/office/drawing/2014/main" id="{4CB9E0CC-2E06-0D0A-4571-CB12210D30C6}"/>
              </a:ext>
            </a:extLst>
          </p:cNvPr>
          <p:cNvSpPr txBox="1">
            <a:spLocks/>
          </p:cNvSpPr>
          <p:nvPr/>
        </p:nvSpPr>
        <p:spPr bwMode="auto">
          <a:xfrm>
            <a:off x="609600" y="26035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PROYECTO NUEVO - ALTERNATIVAS DE DISEÑO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6" grpId="0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35" grpId="0" animBg="1"/>
      <p:bldP spid="31" grpId="0" animBg="1"/>
      <p:bldP spid="24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838108B7-7497-B33A-F27A-7E7E07A7BBEB}"/>
              </a:ext>
            </a:extLst>
          </p:cNvPr>
          <p:cNvSpPr/>
          <p:nvPr/>
        </p:nvSpPr>
        <p:spPr>
          <a:xfrm>
            <a:off x="5508625" y="1700213"/>
            <a:ext cx="2447925" cy="2447925"/>
          </a:xfrm>
          <a:prstGeom prst="ellipse">
            <a:avLst/>
          </a:prstGeom>
          <a:solidFill>
            <a:srgbClr val="0070C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267370E0-DAB1-D1B4-AB57-C97857945CBA}"/>
              </a:ext>
            </a:extLst>
          </p:cNvPr>
          <p:cNvSpPr/>
          <p:nvPr/>
        </p:nvSpPr>
        <p:spPr>
          <a:xfrm>
            <a:off x="323850" y="1700213"/>
            <a:ext cx="2447925" cy="2449512"/>
          </a:xfrm>
          <a:prstGeom prst="ellipse">
            <a:avLst/>
          </a:prstGeom>
          <a:solidFill>
            <a:srgbClr val="0070C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9458" name="15 Rectángulo">
            <a:extLst>
              <a:ext uri="{FF2B5EF4-FFF2-40B4-BE49-F238E27FC236}">
                <a16:creationId xmlns:a16="http://schemas.microsoft.com/office/drawing/2014/main" id="{0A611BF2-13F7-72BF-9E62-00AAF7CC4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463800"/>
            <a:ext cx="20161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AR" b="1"/>
              <a:t>ACCIONES DE MITIGACIÓN DE ESFUERZOS</a:t>
            </a:r>
          </a:p>
        </p:txBody>
      </p:sp>
      <p:sp>
        <p:nvSpPr>
          <p:cNvPr id="24581" name="Rectangle 6">
            <a:extLst>
              <a:ext uri="{FF2B5EF4-FFF2-40B4-BE49-F238E27FC236}">
                <a16:creationId xmlns:a16="http://schemas.microsoft.com/office/drawing/2014/main" id="{D7ED6AC0-05E8-ADA5-DE90-5A5928427E3A}"/>
              </a:ext>
            </a:extLst>
          </p:cNvPr>
          <p:cNvSpPr txBox="1">
            <a:spLocks/>
          </p:cNvSpPr>
          <p:nvPr/>
        </p:nvSpPr>
        <p:spPr bwMode="auto">
          <a:xfrm>
            <a:off x="609600" y="26035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PROYECTO NUEVO - ALTERNATIVAS DE DISEÑO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7B9B978F-A167-8630-C2E0-67723568459D}"/>
              </a:ext>
            </a:extLst>
          </p:cNvPr>
          <p:cNvSpPr/>
          <p:nvPr/>
        </p:nvSpPr>
        <p:spPr>
          <a:xfrm>
            <a:off x="323850" y="4292600"/>
            <a:ext cx="2447925" cy="2449513"/>
          </a:xfrm>
          <a:prstGeom prst="ellipse">
            <a:avLst/>
          </a:prstGeom>
          <a:solidFill>
            <a:srgbClr val="0070C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15 Rectángulo">
            <a:extLst>
              <a:ext uri="{FF2B5EF4-FFF2-40B4-BE49-F238E27FC236}">
                <a16:creationId xmlns:a16="http://schemas.microsoft.com/office/drawing/2014/main" id="{4E2F909D-BD2C-AC1C-0CB2-AEF11E2D4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157788"/>
            <a:ext cx="20161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AR" b="1"/>
              <a:t>MODELACIÓN NUMÉRICA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3AC4F034-F42B-AF6A-FC6B-E47393062FD6}"/>
              </a:ext>
            </a:extLst>
          </p:cNvPr>
          <p:cNvSpPr/>
          <p:nvPr/>
        </p:nvSpPr>
        <p:spPr>
          <a:xfrm>
            <a:off x="3419475" y="4294188"/>
            <a:ext cx="2447925" cy="2447925"/>
          </a:xfrm>
          <a:prstGeom prst="ellipse">
            <a:avLst/>
          </a:prstGeom>
          <a:solidFill>
            <a:srgbClr val="0070C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0DBC874A-397B-6112-FE25-D0FA70B16B2B}"/>
              </a:ext>
            </a:extLst>
          </p:cNvPr>
          <p:cNvSpPr/>
          <p:nvPr/>
        </p:nvSpPr>
        <p:spPr>
          <a:xfrm>
            <a:off x="5580063" y="4292600"/>
            <a:ext cx="2447925" cy="2449513"/>
          </a:xfrm>
          <a:prstGeom prst="ellipse">
            <a:avLst/>
          </a:prstGeom>
          <a:solidFill>
            <a:srgbClr val="0070C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76C9875A-83F1-1D62-27B6-8F6AA4F91B5A}"/>
              </a:ext>
            </a:extLst>
          </p:cNvPr>
          <p:cNvSpPr/>
          <p:nvPr/>
        </p:nvSpPr>
        <p:spPr>
          <a:xfrm>
            <a:off x="3348038" y="1712913"/>
            <a:ext cx="2447925" cy="2447925"/>
          </a:xfrm>
          <a:prstGeom prst="ellipse">
            <a:avLst/>
          </a:prstGeom>
          <a:solidFill>
            <a:srgbClr val="0070C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3" name="15 Rectángulo">
            <a:extLst>
              <a:ext uri="{FF2B5EF4-FFF2-40B4-BE49-F238E27FC236}">
                <a16:creationId xmlns:a16="http://schemas.microsoft.com/office/drawing/2014/main" id="{E860968D-72B4-8648-FD43-636931D44A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5" y="2492375"/>
            <a:ext cx="20161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AR" b="1"/>
              <a:t>PREDICCIÓN DE FUERZAS DE EXPANSIÓN</a:t>
            </a:r>
          </a:p>
        </p:txBody>
      </p:sp>
      <p:pic>
        <p:nvPicPr>
          <p:cNvPr id="14" name="Picture 2" descr="Untitled">
            <a:extLst>
              <a:ext uri="{FF2B5EF4-FFF2-40B4-BE49-F238E27FC236}">
                <a16:creationId xmlns:a16="http://schemas.microsoft.com/office/drawing/2014/main" id="{24D59F29-0143-C17E-19F2-81C55D157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592638"/>
            <a:ext cx="1290637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15 Rectángulo">
            <a:extLst>
              <a:ext uri="{FF2B5EF4-FFF2-40B4-BE49-F238E27FC236}">
                <a16:creationId xmlns:a16="http://schemas.microsoft.com/office/drawing/2014/main" id="{7AB1D1CB-15AB-93E3-ED6E-474B42DA1D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5157788"/>
            <a:ext cx="20177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AR" b="1"/>
              <a:t>MATERIALES MANO DE OBRA</a:t>
            </a: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3EE42DE2-4640-204E-59D8-5134E545BA5B}"/>
              </a:ext>
            </a:extLst>
          </p:cNvPr>
          <p:cNvSpPr/>
          <p:nvPr/>
        </p:nvSpPr>
        <p:spPr>
          <a:xfrm>
            <a:off x="1908175" y="2952750"/>
            <a:ext cx="2447925" cy="2447925"/>
          </a:xfrm>
          <a:prstGeom prst="ellipse">
            <a:avLst/>
          </a:prstGeom>
          <a:solidFill>
            <a:schemeClr val="accent2">
              <a:lumMod val="75000"/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4" name="15 Rectángulo">
            <a:extLst>
              <a:ext uri="{FF2B5EF4-FFF2-40B4-BE49-F238E27FC236}">
                <a16:creationId xmlns:a16="http://schemas.microsoft.com/office/drawing/2014/main" id="{403725A3-3786-EEA6-758E-D89A5730D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3513138"/>
            <a:ext cx="20161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AR" b="1"/>
              <a:t>EMPIRISMO (NECESARIO)</a:t>
            </a:r>
          </a:p>
          <a:p>
            <a:pPr algn="ctr" eaLnBrk="1" hangingPunct="1"/>
            <a:r>
              <a:rPr lang="es-ES" altLang="es-AR" b="1"/>
              <a:t>+</a:t>
            </a:r>
          </a:p>
        </p:txBody>
      </p:sp>
      <p:sp>
        <p:nvSpPr>
          <p:cNvPr id="30" name="15 Rectángulo">
            <a:extLst>
              <a:ext uri="{FF2B5EF4-FFF2-40B4-BE49-F238E27FC236}">
                <a16:creationId xmlns:a16="http://schemas.microsoft.com/office/drawing/2014/main" id="{E04A325A-BD6A-8463-19E3-EB75BED4A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4378325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AR" b="1"/>
              <a:t>SOPORTE </a:t>
            </a:r>
          </a:p>
          <a:p>
            <a:pPr algn="ctr" eaLnBrk="1" hangingPunct="1"/>
            <a:r>
              <a:rPr lang="es-ES" altLang="es-AR" b="1"/>
              <a:t>“CIENTÍFICO”</a:t>
            </a: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64A2D4A0-1A2D-BBD6-F8AE-488F5C983720}"/>
              </a:ext>
            </a:extLst>
          </p:cNvPr>
          <p:cNvSpPr/>
          <p:nvPr/>
        </p:nvSpPr>
        <p:spPr>
          <a:xfrm>
            <a:off x="1908175" y="2960688"/>
            <a:ext cx="2447925" cy="24479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3" name="15 Rectángulo">
            <a:extLst>
              <a:ext uri="{FF2B5EF4-FFF2-40B4-BE49-F238E27FC236}">
                <a16:creationId xmlns:a16="http://schemas.microsoft.com/office/drawing/2014/main" id="{4451045F-99F7-09CD-4C82-227AC03AB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8200" y="3605213"/>
            <a:ext cx="20161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AR" b="1"/>
              <a:t>&gt;&gt;&gt; PROBABILIDAD DE ÉXITO</a:t>
            </a:r>
          </a:p>
        </p:txBody>
      </p:sp>
      <p:sp>
        <p:nvSpPr>
          <p:cNvPr id="3" name="15 Rectángulo">
            <a:extLst>
              <a:ext uri="{FF2B5EF4-FFF2-40B4-BE49-F238E27FC236}">
                <a16:creationId xmlns:a16="http://schemas.microsoft.com/office/drawing/2014/main" id="{DA17B8D0-D187-7B4C-6A1F-E0AD819BA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2565400"/>
            <a:ext cx="2016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AR" b="1"/>
              <a:t>PREDICCIÓN DE MOVIMIENTOS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19458" grpId="0"/>
      <p:bldP spid="5" grpId="0" animBg="1"/>
      <p:bldP spid="7" grpId="0"/>
      <p:bldP spid="8" grpId="0" animBg="1"/>
      <p:bldP spid="11" grpId="0" animBg="1"/>
      <p:bldP spid="12" grpId="0" animBg="1"/>
      <p:bldP spid="13" grpId="0"/>
      <p:bldP spid="16" grpId="0"/>
      <p:bldP spid="23" grpId="0" animBg="1"/>
      <p:bldP spid="24" grpId="0"/>
      <p:bldP spid="30" grpId="0"/>
      <p:bldP spid="32" grpId="0" animBg="1"/>
      <p:bldP spid="33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5 Rectángulo">
            <a:extLst>
              <a:ext uri="{FF2B5EF4-FFF2-40B4-BE49-F238E27FC236}">
                <a16:creationId xmlns:a16="http://schemas.microsoft.com/office/drawing/2014/main" id="{039601B4-8518-867F-0513-BF00AF3BA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2581275"/>
            <a:ext cx="5184775" cy="2216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ES" altLang="es-AR" sz="4000" b="1"/>
          </a:p>
          <a:p>
            <a:pPr eaLnBrk="1" hangingPunct="1"/>
            <a:r>
              <a:rPr lang="es-ES" altLang="es-AR" sz="4000" b="1"/>
              <a:t>PROYECTO NUEVO</a:t>
            </a:r>
          </a:p>
          <a:p>
            <a:pPr eaLnBrk="1" hangingPunct="1"/>
            <a:endParaRPr lang="es-ES" altLang="es-AR" b="1"/>
          </a:p>
          <a:p>
            <a:pPr eaLnBrk="1" hangingPunct="1"/>
            <a:endParaRPr lang="es-ES" altLang="es-AR" sz="4000" b="1"/>
          </a:p>
        </p:txBody>
      </p:sp>
      <p:sp>
        <p:nvSpPr>
          <p:cNvPr id="2" name="15 Rectángulo">
            <a:extLst>
              <a:ext uri="{FF2B5EF4-FFF2-40B4-BE49-F238E27FC236}">
                <a16:creationId xmlns:a16="http://schemas.microsoft.com/office/drawing/2014/main" id="{0D0CEC99-0B0B-0B96-57C2-9AA38FABB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2636838"/>
            <a:ext cx="7416800" cy="2832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AR" sz="4000" b="1"/>
          </a:p>
          <a:p>
            <a:pPr algn="ctr" eaLnBrk="1" hangingPunct="1"/>
            <a:r>
              <a:rPr lang="es-ES" altLang="es-AR" sz="4000" b="1"/>
              <a:t>CONSTRUCCIÓN EXISTENTE CON PATOLOGÍAS</a:t>
            </a:r>
          </a:p>
          <a:p>
            <a:pPr algn="ctr" eaLnBrk="1" hangingPunct="1"/>
            <a:endParaRPr lang="es-ES" altLang="es-AR" b="1"/>
          </a:p>
          <a:p>
            <a:pPr algn="ctr" eaLnBrk="1" hangingPunct="1"/>
            <a:endParaRPr lang="es-ES" altLang="es-AR" sz="4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echa: hacia abajo 4">
            <a:extLst>
              <a:ext uri="{FF2B5EF4-FFF2-40B4-BE49-F238E27FC236}">
                <a16:creationId xmlns:a16="http://schemas.microsoft.com/office/drawing/2014/main" id="{EA99C838-CAE9-80E4-5B5B-46007B4762EA}"/>
              </a:ext>
            </a:extLst>
          </p:cNvPr>
          <p:cNvSpPr/>
          <p:nvPr/>
        </p:nvSpPr>
        <p:spPr>
          <a:xfrm>
            <a:off x="4140200" y="2205038"/>
            <a:ext cx="144463" cy="37353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6627" name="Rectangle 6">
            <a:extLst>
              <a:ext uri="{FF2B5EF4-FFF2-40B4-BE49-F238E27FC236}">
                <a16:creationId xmlns:a16="http://schemas.microsoft.com/office/drawing/2014/main" id="{85000818-530F-5940-147A-E1F9EF33A43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3850" y="260350"/>
            <a:ext cx="8439150" cy="990600"/>
          </a:xfrm>
        </p:spPr>
        <p:txBody>
          <a:bodyPr/>
          <a:lstStyle/>
          <a:p>
            <a:pPr eaLnBrk="1" hangingPunct="1"/>
            <a:r>
              <a:rPr lang="es-ES_tradnl" altLang="es-AR" sz="2400" b="1">
                <a:latin typeface="Tw Cen MT" panose="020B0602020104020603" pitchFamily="34" charset="0"/>
              </a:rPr>
              <a:t>CONSTRUCCIÓN EXISTENTE CON PATOLOGÍAS - DIAGNÓSTICO</a:t>
            </a:r>
            <a:endParaRPr lang="es-ES_tradnl" altLang="es-AR" sz="2500" b="1">
              <a:latin typeface="Tw Cen MT" panose="020B0602020104020603" pitchFamily="34" charset="0"/>
            </a:endParaRPr>
          </a:p>
        </p:txBody>
      </p:sp>
      <p:sp>
        <p:nvSpPr>
          <p:cNvPr id="26628" name="15 Rectángulo">
            <a:extLst>
              <a:ext uri="{FF2B5EF4-FFF2-40B4-BE49-F238E27FC236}">
                <a16:creationId xmlns:a16="http://schemas.microsoft.com/office/drawing/2014/main" id="{3C368872-A707-69C5-11FC-A418A413C1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0838" y="1692275"/>
            <a:ext cx="5614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AR" b="1"/>
              <a:t>CONSTRUCCIÓN EXISTENTE CON PATOLOGÍAS</a:t>
            </a:r>
          </a:p>
        </p:txBody>
      </p:sp>
      <p:sp>
        <p:nvSpPr>
          <p:cNvPr id="4" name="15 Rectángulo">
            <a:extLst>
              <a:ext uri="{FF2B5EF4-FFF2-40B4-BE49-F238E27FC236}">
                <a16:creationId xmlns:a16="http://schemas.microsoft.com/office/drawing/2014/main" id="{9C725310-6FB5-DE52-C278-3FDC52324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6083300"/>
            <a:ext cx="1943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AR" b="1"/>
              <a:t>INTERVENCIÓN</a:t>
            </a:r>
          </a:p>
        </p:txBody>
      </p:sp>
      <p:sp>
        <p:nvSpPr>
          <p:cNvPr id="6" name="15 Rectángulo">
            <a:extLst>
              <a:ext uri="{FF2B5EF4-FFF2-40B4-BE49-F238E27FC236}">
                <a16:creationId xmlns:a16="http://schemas.microsoft.com/office/drawing/2014/main" id="{2D742580-F6EB-AA4E-D240-4CBCDE3DA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349500"/>
            <a:ext cx="7056437" cy="34766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AR" sz="2000" b="1"/>
          </a:p>
          <a:p>
            <a:pPr algn="ctr" eaLnBrk="1" hangingPunct="1"/>
            <a:r>
              <a:rPr lang="es-ES" altLang="es-AR" sz="4000" b="1"/>
              <a:t>DIAGNÓSTICO</a:t>
            </a:r>
          </a:p>
          <a:p>
            <a:pPr algn="ctr" eaLnBrk="1" hangingPunct="1"/>
            <a:r>
              <a:rPr lang="es-ES" altLang="es-AR" sz="4000" b="1"/>
              <a:t>+</a:t>
            </a:r>
          </a:p>
          <a:p>
            <a:pPr algn="ctr" eaLnBrk="1" hangingPunct="1"/>
            <a:r>
              <a:rPr lang="es-ES" altLang="es-AR" sz="4000" b="1"/>
              <a:t>PREDICCIÓN DE COMPORTAMIENTO</a:t>
            </a:r>
          </a:p>
          <a:p>
            <a:pPr algn="ctr" eaLnBrk="1" hangingPunct="1"/>
            <a:endParaRPr lang="es-ES" altLang="es-AR" sz="4000" b="1"/>
          </a:p>
        </p:txBody>
      </p:sp>
      <p:sp>
        <p:nvSpPr>
          <p:cNvPr id="12" name="Flecha: hacia abajo 11">
            <a:extLst>
              <a:ext uri="{FF2B5EF4-FFF2-40B4-BE49-F238E27FC236}">
                <a16:creationId xmlns:a16="http://schemas.microsoft.com/office/drawing/2014/main" id="{CF75539E-31B0-CC7B-228F-04B15F739B24}"/>
              </a:ext>
            </a:extLst>
          </p:cNvPr>
          <p:cNvSpPr/>
          <p:nvPr/>
        </p:nvSpPr>
        <p:spPr>
          <a:xfrm>
            <a:off x="4140200" y="2095500"/>
            <a:ext cx="144463" cy="4699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3" name="Flecha: hacia abajo 12">
            <a:extLst>
              <a:ext uri="{FF2B5EF4-FFF2-40B4-BE49-F238E27FC236}">
                <a16:creationId xmlns:a16="http://schemas.microsoft.com/office/drawing/2014/main" id="{5A560128-4BF8-2A36-1840-AFADF3F3AA9A}"/>
              </a:ext>
            </a:extLst>
          </p:cNvPr>
          <p:cNvSpPr/>
          <p:nvPr/>
        </p:nvSpPr>
        <p:spPr>
          <a:xfrm>
            <a:off x="4140200" y="5373688"/>
            <a:ext cx="144463" cy="56673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6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Rectángulo">
            <a:extLst>
              <a:ext uri="{FF2B5EF4-FFF2-40B4-BE49-F238E27FC236}">
                <a16:creationId xmlns:a16="http://schemas.microsoft.com/office/drawing/2014/main" id="{8C252DF8-7067-5A26-0A41-681E25D6C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157413"/>
            <a:ext cx="8137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s-ES_tradnl" altLang="es-AR" b="1"/>
              <a:t>Desde la Ingeniería Geotécnica</a:t>
            </a:r>
          </a:p>
          <a:p>
            <a:pPr algn="just" eaLnBrk="1" hangingPunct="1"/>
            <a:r>
              <a:rPr lang="es-ES_tradnl" altLang="es-AR" b="1">
                <a:solidFill>
                  <a:srgbClr val="7030A0"/>
                </a:solidFill>
              </a:rPr>
              <a:t>Se requiere la comprensión del fenómeno de las variaciones volumétricas y de los factores que lo condicionan y a partir de ello, la identificación y predicción de comportamiento. </a:t>
            </a:r>
            <a:endParaRPr lang="es-ES_tradnl" altLang="es-AR"/>
          </a:p>
        </p:txBody>
      </p:sp>
      <p:sp>
        <p:nvSpPr>
          <p:cNvPr id="27651" name="1 Rectángulo">
            <a:extLst>
              <a:ext uri="{FF2B5EF4-FFF2-40B4-BE49-F238E27FC236}">
                <a16:creationId xmlns:a16="http://schemas.microsoft.com/office/drawing/2014/main" id="{330EF645-5753-185E-FE98-0A62A4C9E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040188"/>
            <a:ext cx="81375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s-ES_tradnl" altLang="es-AR" b="1"/>
              <a:t>Desde la Ingeniería Estructural</a:t>
            </a:r>
          </a:p>
          <a:p>
            <a:pPr algn="just" eaLnBrk="1" hangingPunct="1"/>
            <a:r>
              <a:rPr lang="es-ES_tradnl" altLang="es-AR" b="1">
                <a:solidFill>
                  <a:srgbClr val="7030A0"/>
                </a:solidFill>
              </a:rPr>
              <a:t>Se requiere la comprensión de los fenómenos de interacción, la aceptación y cuantificación de la variabilidad de las condiciones de borde, y el proyecto estructural consecuente.</a:t>
            </a:r>
            <a:endParaRPr lang="es-ES_tradnl" altLang="es-AR"/>
          </a:p>
          <a:p>
            <a:pPr algn="just" eaLnBrk="1" hangingPunct="1"/>
            <a:endParaRPr lang="es-AR" altLang="es-AR"/>
          </a:p>
        </p:txBody>
      </p:sp>
      <p:sp>
        <p:nvSpPr>
          <p:cNvPr id="27652" name="Rectangle 6">
            <a:extLst>
              <a:ext uri="{FF2B5EF4-FFF2-40B4-BE49-F238E27FC236}">
                <a16:creationId xmlns:a16="http://schemas.microsoft.com/office/drawing/2014/main" id="{849CAB4E-BBE9-0743-4D07-1AB638645CA0}"/>
              </a:ext>
            </a:extLst>
          </p:cNvPr>
          <p:cNvSpPr txBox="1">
            <a:spLocks/>
          </p:cNvSpPr>
          <p:nvPr/>
        </p:nvSpPr>
        <p:spPr bwMode="auto">
          <a:xfrm>
            <a:off x="323850" y="260350"/>
            <a:ext cx="84391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CONSTRUCCIÓN EXISTENTE CON PATOLOGÍAS - DIAGNÓSTICO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F829296-4F15-07D9-49F1-C4661629CC41}"/>
              </a:ext>
            </a:extLst>
          </p:cNvPr>
          <p:cNvCxnSpPr/>
          <p:nvPr/>
        </p:nvCxnSpPr>
        <p:spPr>
          <a:xfrm>
            <a:off x="684213" y="3357563"/>
            <a:ext cx="51117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F752CB33-AB2F-C4B8-C8B0-9DE580970239}"/>
              </a:ext>
            </a:extLst>
          </p:cNvPr>
          <p:cNvCxnSpPr>
            <a:cxnSpLocks/>
          </p:cNvCxnSpPr>
          <p:nvPr/>
        </p:nvCxnSpPr>
        <p:spPr>
          <a:xfrm>
            <a:off x="1692275" y="5229225"/>
            <a:ext cx="40322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>
            <a:extLst>
              <a:ext uri="{FF2B5EF4-FFF2-40B4-BE49-F238E27FC236}">
                <a16:creationId xmlns:a16="http://schemas.microsoft.com/office/drawing/2014/main" id="{2364970D-FB97-C580-F2B9-6EAD2DE867E0}"/>
              </a:ext>
            </a:extLst>
          </p:cNvPr>
          <p:cNvSpPr txBox="1">
            <a:spLocks/>
          </p:cNvSpPr>
          <p:nvPr/>
        </p:nvSpPr>
        <p:spPr bwMode="auto">
          <a:xfrm>
            <a:off x="323850" y="260350"/>
            <a:ext cx="84391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CONSTRUCCIÓN EXISTENTE CON PATOLOGÍAS - DIAGNÓSTICO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sp>
        <p:nvSpPr>
          <p:cNvPr id="11" name="1 Rectángulo">
            <a:extLst>
              <a:ext uri="{FF2B5EF4-FFF2-40B4-BE49-F238E27FC236}">
                <a16:creationId xmlns:a16="http://schemas.microsoft.com/office/drawing/2014/main" id="{9952FC8A-7DB5-38B9-5437-F081AA27E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627188"/>
            <a:ext cx="8655050" cy="2954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>
                <a:solidFill>
                  <a:srgbClr val="FF0000"/>
                </a:solidFill>
              </a:rPr>
              <a:t>DISPONEMOS DE ANTECEDENTES: </a:t>
            </a:r>
          </a:p>
          <a:p>
            <a:pPr algn="ctr" eaLnBrk="1" hangingPunct="1"/>
            <a:endParaRPr lang="es-ES_tradnl" altLang="es-AR" b="1"/>
          </a:p>
          <a:p>
            <a:pPr algn="ctr" eaLnBrk="1" hangingPunct="1"/>
            <a:r>
              <a:rPr lang="es-ES_tradnl" altLang="es-AR" b="1"/>
              <a:t>ESTUDIOS DE SUELOS ORIGINAL</a:t>
            </a:r>
          </a:p>
          <a:p>
            <a:pPr algn="ctr" eaLnBrk="1" hangingPunct="1"/>
            <a:endParaRPr lang="es-ES_tradnl" altLang="es-AR" sz="600" b="1"/>
          </a:p>
          <a:p>
            <a:pPr algn="ctr" eaLnBrk="1" hangingPunct="1"/>
            <a:r>
              <a:rPr lang="es-ES_tradnl" altLang="es-AR" b="1"/>
              <a:t>PROYECTO ESTRUCTURAL ORIGINAL</a:t>
            </a:r>
          </a:p>
          <a:p>
            <a:pPr algn="ctr" eaLnBrk="1" hangingPunct="1"/>
            <a:endParaRPr lang="es-ES_tradnl" altLang="es-AR" b="1"/>
          </a:p>
          <a:p>
            <a:pPr algn="ctr" eaLnBrk="1" hangingPunct="1"/>
            <a:endParaRPr lang="es-ES_tradnl" altLang="es-AR" b="1"/>
          </a:p>
          <a:p>
            <a:pPr algn="ctr" eaLnBrk="1" hangingPunct="1"/>
            <a:r>
              <a:rPr lang="es-ES_tradnl" altLang="es-AR" b="1">
                <a:solidFill>
                  <a:srgbClr val="FF0000"/>
                </a:solidFill>
              </a:rPr>
              <a:t>DISPONEMOS DE LA REALIDAD:</a:t>
            </a:r>
            <a:r>
              <a:rPr lang="es-ES_tradnl" altLang="es-AR" b="1"/>
              <a:t> </a:t>
            </a:r>
          </a:p>
          <a:p>
            <a:pPr algn="ctr" eaLnBrk="1" hangingPunct="1"/>
            <a:endParaRPr lang="es-ES_tradnl" altLang="es-AR" b="1"/>
          </a:p>
          <a:p>
            <a:pPr algn="ctr" eaLnBrk="1" hangingPunct="1"/>
            <a:r>
              <a:rPr lang="es-ES_tradnl" altLang="es-AR" b="1"/>
              <a:t>CONSTRUCCIÓN CON PATOLOGÍAS</a:t>
            </a:r>
          </a:p>
          <a:p>
            <a:pPr algn="ctr" eaLnBrk="1" hangingPunct="1"/>
            <a:endParaRPr lang="es-AR" altLang="es-AR"/>
          </a:p>
        </p:txBody>
      </p:sp>
      <p:sp>
        <p:nvSpPr>
          <p:cNvPr id="12" name="1 Rectángulo">
            <a:extLst>
              <a:ext uri="{FF2B5EF4-FFF2-40B4-BE49-F238E27FC236}">
                <a16:creationId xmlns:a16="http://schemas.microsoft.com/office/drawing/2014/main" id="{AF23D76F-6372-B029-F34E-28B43F762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4724400"/>
            <a:ext cx="8655050" cy="92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_tradnl" altLang="es-AR" b="1"/>
          </a:p>
          <a:p>
            <a:pPr algn="ctr" eaLnBrk="1" hangingPunct="1"/>
            <a:r>
              <a:rPr lang="es-ES_tradnl" altLang="es-AR" b="1"/>
              <a:t>ES POSIBLE </a:t>
            </a:r>
            <a:r>
              <a:rPr lang="es-ES_tradnl" altLang="es-AR" b="1">
                <a:solidFill>
                  <a:srgbClr val="FF0000"/>
                </a:solidFill>
              </a:rPr>
              <a:t>CALIBRAR</a:t>
            </a:r>
            <a:r>
              <a:rPr lang="es-ES_tradnl" altLang="es-AR" b="1"/>
              <a:t> LA PREDICCIÓN Y EL MODELO</a:t>
            </a:r>
          </a:p>
          <a:p>
            <a:pPr algn="ctr" eaLnBrk="1" hangingPunct="1"/>
            <a:endParaRPr lang="es-AR" altLang="es-AR"/>
          </a:p>
        </p:txBody>
      </p:sp>
      <p:sp>
        <p:nvSpPr>
          <p:cNvPr id="3" name="1 Rectángulo">
            <a:extLst>
              <a:ext uri="{FF2B5EF4-FFF2-40B4-BE49-F238E27FC236}">
                <a16:creationId xmlns:a16="http://schemas.microsoft.com/office/drawing/2014/main" id="{7A2039A2-5DAE-6DE3-E960-D86F1823B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818188"/>
            <a:ext cx="8655050" cy="92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_tradnl" altLang="es-AR" b="1"/>
          </a:p>
          <a:p>
            <a:pPr algn="ctr" eaLnBrk="1" hangingPunct="1"/>
            <a:r>
              <a:rPr lang="es-ES_tradnl" altLang="es-AR" b="1"/>
              <a:t>ES POSIBLE </a:t>
            </a:r>
            <a:r>
              <a:rPr lang="es-ES_tradnl" altLang="es-AR" b="1">
                <a:solidFill>
                  <a:srgbClr val="FF0000"/>
                </a:solidFill>
              </a:rPr>
              <a:t>DIAGNOSTICAR</a:t>
            </a:r>
            <a:r>
              <a:rPr lang="es-ES_tradnl" altLang="es-AR" b="1"/>
              <a:t> Y </a:t>
            </a:r>
            <a:r>
              <a:rPr lang="es-ES_tradnl" altLang="es-AR" b="1">
                <a:solidFill>
                  <a:srgbClr val="FF0000"/>
                </a:solidFill>
              </a:rPr>
              <a:t>PREDECIR</a:t>
            </a:r>
            <a:r>
              <a:rPr lang="es-ES_tradnl" altLang="es-AR" b="1"/>
              <a:t> EL COMPORTAMIENTO FUTURO</a:t>
            </a:r>
          </a:p>
          <a:p>
            <a:pPr algn="ctr" eaLnBrk="1" hangingPunct="1"/>
            <a:endParaRPr lang="es-AR" alt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2 Subtítulo">
            <a:extLst>
              <a:ext uri="{FF2B5EF4-FFF2-40B4-BE49-F238E27FC236}">
                <a16:creationId xmlns:a16="http://schemas.microsoft.com/office/drawing/2014/main" id="{64435C28-B572-68CA-CA24-3E8AA2D9A7F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362200" y="6049963"/>
            <a:ext cx="6705600" cy="685800"/>
          </a:xfrm>
        </p:spPr>
        <p:txBody>
          <a:bodyPr anchor="ctr"/>
          <a:lstStyle/>
          <a:p>
            <a:pPr marL="0" indent="0" algn="r" eaLnBrk="1" hangingPunct="1">
              <a:buFont typeface="Wingdings" panose="05000000000000000000" pitchFamily="2" charset="2"/>
              <a:buNone/>
            </a:pPr>
            <a:r>
              <a:rPr lang="es-ES_tradnl" altLang="es-AR"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Msc. Ing. Gonzalo Gutiérrez</a:t>
            </a:r>
          </a:p>
        </p:txBody>
      </p:sp>
      <p:sp>
        <p:nvSpPr>
          <p:cNvPr id="11267" name="Rectangle 4">
            <a:extLst>
              <a:ext uri="{FF2B5EF4-FFF2-40B4-BE49-F238E27FC236}">
                <a16:creationId xmlns:a16="http://schemas.microsoft.com/office/drawing/2014/main" id="{B6D4A0AD-56C7-3E8B-855C-CD9CB43CB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620963"/>
            <a:ext cx="72009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800" b="1"/>
              <a:t>MÓDULO II</a:t>
            </a:r>
            <a:endParaRPr lang="es-ES_tradnl" altLang="es-AR" sz="2800">
              <a:latin typeface="Tw Cen MT" panose="020B0602020104020603" pitchFamily="34" charset="0"/>
            </a:endParaRPr>
          </a:p>
        </p:txBody>
      </p:sp>
      <p:sp>
        <p:nvSpPr>
          <p:cNvPr id="11268" name="2 Subtítulo">
            <a:extLst>
              <a:ext uri="{FF2B5EF4-FFF2-40B4-BE49-F238E27FC236}">
                <a16:creationId xmlns:a16="http://schemas.microsoft.com/office/drawing/2014/main" id="{77EE1B90-CDCF-6CC4-D2CC-B9483A25D0A2}"/>
              </a:ext>
            </a:extLst>
          </p:cNvPr>
          <p:cNvSpPr txBox="1">
            <a:spLocks/>
          </p:cNvSpPr>
          <p:nvPr/>
        </p:nvSpPr>
        <p:spPr bwMode="auto">
          <a:xfrm>
            <a:off x="26988" y="6056313"/>
            <a:ext cx="22415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es-ES_tradnl" altLang="es-AR" sz="3600" b="1">
                <a:solidFill>
                  <a:schemeClr val="bg1"/>
                </a:solidFill>
              </a:rPr>
              <a:t>G&amp;A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>
            <a:extLst>
              <a:ext uri="{FF2B5EF4-FFF2-40B4-BE49-F238E27FC236}">
                <a16:creationId xmlns:a16="http://schemas.microsoft.com/office/drawing/2014/main" id="{D3F1E9B2-56F0-6CAA-57C4-28DCD3A52020}"/>
              </a:ext>
            </a:extLst>
          </p:cNvPr>
          <p:cNvSpPr txBox="1">
            <a:spLocks/>
          </p:cNvSpPr>
          <p:nvPr/>
        </p:nvSpPr>
        <p:spPr bwMode="auto">
          <a:xfrm>
            <a:off x="323850" y="260350"/>
            <a:ext cx="84391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CONSTRUCCIÓN EXISTENTE CON PATOLOGÍAS - DIAGNÓSTICO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sp>
        <p:nvSpPr>
          <p:cNvPr id="29699" name="1 Rectángulo">
            <a:extLst>
              <a:ext uri="{FF2B5EF4-FFF2-40B4-BE49-F238E27FC236}">
                <a16:creationId xmlns:a16="http://schemas.microsoft.com/office/drawing/2014/main" id="{07E52344-7838-79D8-382F-CC2E50973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619250"/>
            <a:ext cx="316865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>
                <a:solidFill>
                  <a:srgbClr val="FF0000"/>
                </a:solidFill>
              </a:rPr>
              <a:t>INGENIERÍA GEOTÉCNICA</a:t>
            </a:r>
            <a:endParaRPr lang="es-AR" altLang="es-AR"/>
          </a:p>
        </p:txBody>
      </p:sp>
      <p:sp>
        <p:nvSpPr>
          <p:cNvPr id="25604" name="1 Rectángulo">
            <a:hlinkClick r:id="rId2" action="ppaction://hlinksldjump"/>
            <a:extLst>
              <a:ext uri="{FF2B5EF4-FFF2-40B4-BE49-F238E27FC236}">
                <a16:creationId xmlns:a16="http://schemas.microsoft.com/office/drawing/2014/main" id="{31974A17-BDE8-3E32-1DB8-9C92128C3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205038"/>
            <a:ext cx="3168650" cy="369887"/>
          </a:xfrm>
          <a:prstGeom prst="rect">
            <a:avLst/>
          </a:prstGeom>
          <a:solidFill>
            <a:schemeClr val="accent3">
              <a:lumMod val="50000"/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_tradnl" altLang="es-AR" b="1"/>
              <a:t>IDENTIFICACIÓN GRAL.</a:t>
            </a:r>
            <a:endParaRPr lang="es-AR" altLang="es-AR"/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2544FC38-07A5-4E45-6A02-D2A258BDE2AC}"/>
              </a:ext>
            </a:extLst>
          </p:cNvPr>
          <p:cNvCxnSpPr>
            <a:cxnSpLocks/>
          </p:cNvCxnSpPr>
          <p:nvPr/>
        </p:nvCxnSpPr>
        <p:spPr>
          <a:xfrm>
            <a:off x="1692275" y="2051050"/>
            <a:ext cx="0" cy="153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606" name="1 Rectángulo">
            <a:extLst>
              <a:ext uri="{FF2B5EF4-FFF2-40B4-BE49-F238E27FC236}">
                <a16:creationId xmlns:a16="http://schemas.microsoft.com/office/drawing/2014/main" id="{274D63A6-B70C-A0D9-7ABC-A4F5B5BED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794000"/>
            <a:ext cx="3168650" cy="922338"/>
          </a:xfrm>
          <a:prstGeom prst="rect">
            <a:avLst/>
          </a:prstGeom>
          <a:solidFill>
            <a:schemeClr val="accent3">
              <a:lumMod val="50000"/>
              <a:alpha val="25000"/>
            </a:schemeClr>
          </a:solidFill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_tradnl" altLang="es-AR" b="1" dirty="0"/>
              <a:t>IDENTIFICACIÓN DEL SUELO</a:t>
            </a:r>
          </a:p>
          <a:p>
            <a:pPr algn="ctr" eaLnBrk="1" hangingPunct="1">
              <a:defRPr/>
            </a:pPr>
            <a:r>
              <a:rPr lang="es-ES_tradnl" altLang="es-AR" b="1" dirty="0"/>
              <a:t>(Clasificación y W%)</a:t>
            </a:r>
            <a:endParaRPr lang="es-AR" altLang="es-AR" dirty="0"/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AA58722A-9782-D6B6-C046-678E4A898D8F}"/>
              </a:ext>
            </a:extLst>
          </p:cNvPr>
          <p:cNvCxnSpPr>
            <a:cxnSpLocks/>
          </p:cNvCxnSpPr>
          <p:nvPr/>
        </p:nvCxnSpPr>
        <p:spPr>
          <a:xfrm>
            <a:off x="1692275" y="2636838"/>
            <a:ext cx="0" cy="144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608" name="1 Rectángulo">
            <a:extLst>
              <a:ext uri="{FF2B5EF4-FFF2-40B4-BE49-F238E27FC236}">
                <a16:creationId xmlns:a16="http://schemas.microsoft.com/office/drawing/2014/main" id="{AB79DA79-C010-46F4-F985-9FE0424AC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794000"/>
            <a:ext cx="1368425" cy="922338"/>
          </a:xfrm>
          <a:prstGeom prst="rect">
            <a:avLst/>
          </a:prstGeom>
          <a:solidFill>
            <a:schemeClr val="accent3">
              <a:lumMod val="50000"/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_tradnl" altLang="es-AR" b="1" dirty="0"/>
              <a:t>w% inicial </a:t>
            </a:r>
          </a:p>
          <a:p>
            <a:pPr algn="ctr" eaLnBrk="1" hangingPunct="1">
              <a:defRPr/>
            </a:pPr>
            <a:r>
              <a:rPr lang="es-ES_tradnl" altLang="es-AR" b="1" dirty="0"/>
              <a:t>w% actual</a:t>
            </a:r>
          </a:p>
          <a:p>
            <a:pPr algn="ctr" eaLnBrk="1" hangingPunct="1">
              <a:defRPr/>
            </a:pPr>
            <a:endParaRPr lang="es-AR" altLang="es-AR" dirty="0"/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D14B8772-4D36-FA88-F913-BAAAB97737AE}"/>
              </a:ext>
            </a:extLst>
          </p:cNvPr>
          <p:cNvCxnSpPr/>
          <p:nvPr/>
        </p:nvCxnSpPr>
        <p:spPr>
          <a:xfrm>
            <a:off x="3348038" y="3284538"/>
            <a:ext cx="36036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610" name="1 Rectángulo">
            <a:hlinkClick r:id="rId3" action="ppaction://hlinksldjump"/>
            <a:extLst>
              <a:ext uri="{FF2B5EF4-FFF2-40B4-BE49-F238E27FC236}">
                <a16:creationId xmlns:a16="http://schemas.microsoft.com/office/drawing/2014/main" id="{96867B0F-C2C1-8F10-7220-71D17F9E1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3946525"/>
            <a:ext cx="3168650" cy="646113"/>
          </a:xfrm>
          <a:prstGeom prst="rect">
            <a:avLst/>
          </a:prstGeom>
          <a:solidFill>
            <a:schemeClr val="accent3">
              <a:lumMod val="50000"/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_tradnl" altLang="es-AR" b="1"/>
              <a:t>EVAL. CUALITATIVA DE LA SUSCEPTIBILIDAD</a:t>
            </a:r>
            <a:endParaRPr lang="es-AR" altLang="es-AR"/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A8216F79-4E32-8A19-B24F-8A8190B7FB16}"/>
              </a:ext>
            </a:extLst>
          </p:cNvPr>
          <p:cNvCxnSpPr>
            <a:cxnSpLocks/>
          </p:cNvCxnSpPr>
          <p:nvPr/>
        </p:nvCxnSpPr>
        <p:spPr>
          <a:xfrm>
            <a:off x="1692275" y="3789363"/>
            <a:ext cx="0" cy="144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612" name="1 Rectángulo">
            <a:hlinkClick r:id="rId4" action="ppaction://hlinksldjump"/>
            <a:extLst>
              <a:ext uri="{FF2B5EF4-FFF2-40B4-BE49-F238E27FC236}">
                <a16:creationId xmlns:a16="http://schemas.microsoft.com/office/drawing/2014/main" id="{9C0A949C-83D5-6C1C-8145-78DF11D22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688" y="4773613"/>
            <a:ext cx="3168650" cy="922337"/>
          </a:xfrm>
          <a:prstGeom prst="rect">
            <a:avLst/>
          </a:prstGeom>
          <a:solidFill>
            <a:schemeClr val="accent3">
              <a:lumMod val="50000"/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_tradnl" altLang="es-AR" b="1" dirty="0"/>
              <a:t>EVAL. ZONA ACTIVA</a:t>
            </a:r>
          </a:p>
          <a:p>
            <a:pPr algn="ctr" eaLnBrk="1" hangingPunct="1">
              <a:defRPr/>
            </a:pPr>
            <a:r>
              <a:rPr lang="es-ES_tradnl" altLang="es-AR" b="1" dirty="0"/>
              <a:t>(Amplitud probable de variaciones de humedad)</a:t>
            </a:r>
            <a:endParaRPr lang="es-AR" altLang="es-AR" dirty="0"/>
          </a:p>
        </p:txBody>
      </p: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51909256-32FA-B8DD-7754-D5AC18AF62FB}"/>
              </a:ext>
            </a:extLst>
          </p:cNvPr>
          <p:cNvCxnSpPr>
            <a:cxnSpLocks/>
          </p:cNvCxnSpPr>
          <p:nvPr/>
        </p:nvCxnSpPr>
        <p:spPr>
          <a:xfrm>
            <a:off x="1692275" y="4616450"/>
            <a:ext cx="0" cy="1571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1F19EE89-F252-33E4-5F04-DD9FDFB2F7CB}"/>
              </a:ext>
            </a:extLst>
          </p:cNvPr>
          <p:cNvCxnSpPr>
            <a:stCxn id="25612" idx="3"/>
            <a:endCxn id="25612" idx="3"/>
          </p:cNvCxnSpPr>
          <p:nvPr/>
        </p:nvCxnSpPr>
        <p:spPr>
          <a:xfrm>
            <a:off x="3335338" y="523557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466EE78B-9BFA-B3A7-D99F-CE1BB4822287}"/>
              </a:ext>
            </a:extLst>
          </p:cNvPr>
          <p:cNvCxnSpPr>
            <a:cxnSpLocks/>
          </p:cNvCxnSpPr>
          <p:nvPr/>
        </p:nvCxnSpPr>
        <p:spPr>
          <a:xfrm flipH="1">
            <a:off x="3348038" y="5300663"/>
            <a:ext cx="719137" cy="0"/>
          </a:xfrm>
          <a:prstGeom prst="line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337250A2-C9BC-1F82-A96D-B00C8F007284}"/>
              </a:ext>
            </a:extLst>
          </p:cNvPr>
          <p:cNvCxnSpPr>
            <a:cxnSpLocks/>
          </p:cNvCxnSpPr>
          <p:nvPr/>
        </p:nvCxnSpPr>
        <p:spPr>
          <a:xfrm>
            <a:off x="4067175" y="3789363"/>
            <a:ext cx="0" cy="1511300"/>
          </a:xfrm>
          <a:prstGeom prst="line">
            <a:avLst/>
          </a:prstGeom>
          <a:ln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617" name="1 Rectángulo">
            <a:hlinkClick r:id="rId5" action="ppaction://hlinksldjump"/>
            <a:extLst>
              <a:ext uri="{FF2B5EF4-FFF2-40B4-BE49-F238E27FC236}">
                <a16:creationId xmlns:a16="http://schemas.microsoft.com/office/drawing/2014/main" id="{2FBCDCDE-B1DA-837E-634F-B61B66B9C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876925"/>
            <a:ext cx="3168650" cy="923925"/>
          </a:xfrm>
          <a:prstGeom prst="rect">
            <a:avLst/>
          </a:prstGeom>
          <a:solidFill>
            <a:schemeClr val="accent3">
              <a:lumMod val="50000"/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_tradnl" altLang="es-AR" b="1"/>
              <a:t>EVAL. CUANTITATIVA</a:t>
            </a:r>
          </a:p>
          <a:p>
            <a:pPr algn="ctr" eaLnBrk="1" hangingPunct="1">
              <a:defRPr/>
            </a:pPr>
            <a:r>
              <a:rPr lang="es-ES_tradnl" altLang="es-AR" b="1"/>
              <a:t>% Hinchamiento teórico</a:t>
            </a:r>
          </a:p>
          <a:p>
            <a:pPr algn="ctr" eaLnBrk="1" hangingPunct="1">
              <a:defRPr/>
            </a:pPr>
            <a:r>
              <a:rPr lang="es-ES_tradnl" altLang="es-AR" b="1"/>
              <a:t>Pres. expansión teórica</a:t>
            </a:r>
            <a:endParaRPr lang="es-AR" altLang="es-AR"/>
          </a:p>
        </p:txBody>
      </p:sp>
      <p:cxnSp>
        <p:nvCxnSpPr>
          <p:cNvPr id="48" name="Conector recto de flecha 47">
            <a:extLst>
              <a:ext uri="{FF2B5EF4-FFF2-40B4-BE49-F238E27FC236}">
                <a16:creationId xmlns:a16="http://schemas.microsoft.com/office/drawing/2014/main" id="{A0FCBBCE-40E3-7D81-A9D4-3D42071C5185}"/>
              </a:ext>
            </a:extLst>
          </p:cNvPr>
          <p:cNvCxnSpPr>
            <a:cxnSpLocks/>
          </p:cNvCxnSpPr>
          <p:nvPr/>
        </p:nvCxnSpPr>
        <p:spPr>
          <a:xfrm>
            <a:off x="1692275" y="5719763"/>
            <a:ext cx="0" cy="157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715" name="1 Rectángulo">
            <a:extLst>
              <a:ext uri="{FF2B5EF4-FFF2-40B4-BE49-F238E27FC236}">
                <a16:creationId xmlns:a16="http://schemas.microsoft.com/office/drawing/2014/main" id="{54BCDA47-DD0F-34EB-B36F-9CCE9AFA2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1631950"/>
            <a:ext cx="316865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>
                <a:solidFill>
                  <a:srgbClr val="FF0000"/>
                </a:solidFill>
              </a:rPr>
              <a:t>ING. ESTRUCTURAL</a:t>
            </a:r>
            <a:endParaRPr lang="es-AR" altLang="es-AR"/>
          </a:p>
        </p:txBody>
      </p:sp>
      <p:sp>
        <p:nvSpPr>
          <p:cNvPr id="25620" name="1 Rectángulo">
            <a:hlinkClick r:id="rId6" action="ppaction://hlinksldjump"/>
            <a:extLst>
              <a:ext uri="{FF2B5EF4-FFF2-40B4-BE49-F238E27FC236}">
                <a16:creationId xmlns:a16="http://schemas.microsoft.com/office/drawing/2014/main" id="{9A2214CC-ED8E-2D58-437E-DDBA18B6E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2217738"/>
            <a:ext cx="3168650" cy="646112"/>
          </a:xfrm>
          <a:prstGeom prst="rect">
            <a:avLst/>
          </a:prstGeom>
          <a:solidFill>
            <a:schemeClr val="accent1">
              <a:lumMod val="50000"/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_tradnl" altLang="es-AR" b="1"/>
              <a:t>CONFIGURACIÓN DE MOV.</a:t>
            </a:r>
          </a:p>
          <a:p>
            <a:pPr algn="ctr" eaLnBrk="1" hangingPunct="1">
              <a:defRPr/>
            </a:pPr>
            <a:r>
              <a:rPr lang="es-ES_tradnl" altLang="es-AR" b="1"/>
              <a:t>(Niv. cuadrícula – curvas)</a:t>
            </a:r>
            <a:endParaRPr lang="es-AR" altLang="es-AR"/>
          </a:p>
        </p:txBody>
      </p: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A5509C79-4071-0875-26F2-4D71E554A749}"/>
              </a:ext>
            </a:extLst>
          </p:cNvPr>
          <p:cNvCxnSpPr>
            <a:cxnSpLocks/>
          </p:cNvCxnSpPr>
          <p:nvPr/>
        </p:nvCxnSpPr>
        <p:spPr>
          <a:xfrm>
            <a:off x="7164388" y="2063750"/>
            <a:ext cx="0" cy="153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622" name="1 Rectángulo">
            <a:extLst>
              <a:ext uri="{FF2B5EF4-FFF2-40B4-BE49-F238E27FC236}">
                <a16:creationId xmlns:a16="http://schemas.microsoft.com/office/drawing/2014/main" id="{046ECFC8-E90B-48F7-906C-36B5C597D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3068638"/>
            <a:ext cx="3168650" cy="646112"/>
          </a:xfrm>
          <a:prstGeom prst="rect">
            <a:avLst/>
          </a:prstGeom>
          <a:solidFill>
            <a:schemeClr val="accent1">
              <a:lumMod val="50000"/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_tradnl" altLang="es-AR" b="1"/>
              <a:t>CRONOLOGÍA DE ACONTECIMIENTOS</a:t>
            </a:r>
            <a:endParaRPr lang="es-AR" altLang="es-AR"/>
          </a:p>
        </p:txBody>
      </p:sp>
      <p:cxnSp>
        <p:nvCxnSpPr>
          <p:cNvPr id="56" name="Conector recto de flecha 55">
            <a:extLst>
              <a:ext uri="{FF2B5EF4-FFF2-40B4-BE49-F238E27FC236}">
                <a16:creationId xmlns:a16="http://schemas.microsoft.com/office/drawing/2014/main" id="{C8172B41-14B4-B739-FDD4-740D9698BEC1}"/>
              </a:ext>
            </a:extLst>
          </p:cNvPr>
          <p:cNvCxnSpPr>
            <a:cxnSpLocks/>
          </p:cNvCxnSpPr>
          <p:nvPr/>
        </p:nvCxnSpPr>
        <p:spPr>
          <a:xfrm>
            <a:off x="7161213" y="2924175"/>
            <a:ext cx="0" cy="1444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624" name="1 Rectángulo">
            <a:hlinkClick r:id="rId7" action="ppaction://hlinksldjump"/>
            <a:extLst>
              <a:ext uri="{FF2B5EF4-FFF2-40B4-BE49-F238E27FC236}">
                <a16:creationId xmlns:a16="http://schemas.microsoft.com/office/drawing/2014/main" id="{E75D1AD5-FD9B-8A63-E541-448DA46DD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3933825"/>
            <a:ext cx="3168650" cy="368300"/>
          </a:xfrm>
          <a:prstGeom prst="rect">
            <a:avLst/>
          </a:prstGeom>
          <a:solidFill>
            <a:schemeClr val="accent1">
              <a:lumMod val="50000"/>
              <a:alpha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_tradnl" altLang="es-AR" b="1" dirty="0"/>
              <a:t>MAPEO DE PATOLOGÍAS</a:t>
            </a:r>
            <a:endParaRPr lang="es-AR" altLang="es-AR" dirty="0"/>
          </a:p>
        </p:txBody>
      </p:sp>
      <p:cxnSp>
        <p:nvCxnSpPr>
          <p:cNvPr id="58" name="Conector recto de flecha 57">
            <a:extLst>
              <a:ext uri="{FF2B5EF4-FFF2-40B4-BE49-F238E27FC236}">
                <a16:creationId xmlns:a16="http://schemas.microsoft.com/office/drawing/2014/main" id="{48884BEB-C1B9-1B5B-C18F-F59A11912181}"/>
              </a:ext>
            </a:extLst>
          </p:cNvPr>
          <p:cNvCxnSpPr>
            <a:cxnSpLocks/>
          </p:cNvCxnSpPr>
          <p:nvPr/>
        </p:nvCxnSpPr>
        <p:spPr>
          <a:xfrm>
            <a:off x="7178675" y="3776663"/>
            <a:ext cx="0" cy="157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626" name="1 Rectángulo">
            <a:extLst>
              <a:ext uri="{FF2B5EF4-FFF2-40B4-BE49-F238E27FC236}">
                <a16:creationId xmlns:a16="http://schemas.microsoft.com/office/drawing/2014/main" id="{31A389CF-E73A-9884-DD41-3EFC57184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4724400"/>
            <a:ext cx="3168650" cy="647700"/>
          </a:xfrm>
          <a:prstGeom prst="rect">
            <a:avLst/>
          </a:prstGeom>
          <a:solidFill>
            <a:srgbClr val="FF0000">
              <a:alpha val="2509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/>
              <a:t>MOD. NUM. DEO - CBO</a:t>
            </a:r>
          </a:p>
          <a:p>
            <a:pPr algn="ctr" eaLnBrk="1" hangingPunct="1"/>
            <a:r>
              <a:rPr lang="es-ES_tradnl" altLang="es-AR" b="1"/>
              <a:t>(</a:t>
            </a:r>
            <a:r>
              <a:rPr lang="el-GR" altLang="es-AR" b="1"/>
              <a:t>σ</a:t>
            </a:r>
            <a:r>
              <a:rPr lang="es-ES" altLang="es-AR" b="1"/>
              <a:t>c</a:t>
            </a:r>
            <a:r>
              <a:rPr lang="es-ES_tradnl" altLang="es-AR" b="1"/>
              <a:t> vs. Pe. teórica)</a:t>
            </a:r>
            <a:endParaRPr lang="es-AR" altLang="es-AR"/>
          </a:p>
        </p:txBody>
      </p:sp>
      <p:cxnSp>
        <p:nvCxnSpPr>
          <p:cNvPr id="60" name="Conector recto de flecha 59">
            <a:extLst>
              <a:ext uri="{FF2B5EF4-FFF2-40B4-BE49-F238E27FC236}">
                <a16:creationId xmlns:a16="http://schemas.microsoft.com/office/drawing/2014/main" id="{77769EE4-2C14-D87A-B762-597B84F4E827}"/>
              </a:ext>
            </a:extLst>
          </p:cNvPr>
          <p:cNvCxnSpPr>
            <a:cxnSpLocks/>
          </p:cNvCxnSpPr>
          <p:nvPr/>
        </p:nvCxnSpPr>
        <p:spPr>
          <a:xfrm>
            <a:off x="7162800" y="4437063"/>
            <a:ext cx="0" cy="287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Conector recto 61">
            <a:extLst>
              <a:ext uri="{FF2B5EF4-FFF2-40B4-BE49-F238E27FC236}">
                <a16:creationId xmlns:a16="http://schemas.microsoft.com/office/drawing/2014/main" id="{7B9AFF77-38B5-32E7-087D-60381EAB0CD0}"/>
              </a:ext>
            </a:extLst>
          </p:cNvPr>
          <p:cNvCxnSpPr>
            <a:cxnSpLocks/>
          </p:cNvCxnSpPr>
          <p:nvPr/>
        </p:nvCxnSpPr>
        <p:spPr>
          <a:xfrm>
            <a:off x="3348038" y="2349500"/>
            <a:ext cx="2087562" cy="0"/>
          </a:xfrm>
          <a:prstGeom prst="line">
            <a:avLst/>
          </a:prstGeom>
          <a:ln>
            <a:head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581" name="Conector recto 24580">
            <a:extLst>
              <a:ext uri="{FF2B5EF4-FFF2-40B4-BE49-F238E27FC236}">
                <a16:creationId xmlns:a16="http://schemas.microsoft.com/office/drawing/2014/main" id="{B3EA5F55-E09D-E71B-4D6B-9FB0507E47AE}"/>
              </a:ext>
            </a:extLst>
          </p:cNvPr>
          <p:cNvCxnSpPr>
            <a:cxnSpLocks/>
          </p:cNvCxnSpPr>
          <p:nvPr/>
        </p:nvCxnSpPr>
        <p:spPr>
          <a:xfrm>
            <a:off x="5435600" y="2349500"/>
            <a:ext cx="0" cy="10080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584" name="Conector recto 24583">
            <a:extLst>
              <a:ext uri="{FF2B5EF4-FFF2-40B4-BE49-F238E27FC236}">
                <a16:creationId xmlns:a16="http://schemas.microsoft.com/office/drawing/2014/main" id="{3B05563C-46C0-6AF4-68D7-3319B60D1DA3}"/>
              </a:ext>
            </a:extLst>
          </p:cNvPr>
          <p:cNvCxnSpPr/>
          <p:nvPr/>
        </p:nvCxnSpPr>
        <p:spPr>
          <a:xfrm>
            <a:off x="5435600" y="3357563"/>
            <a:ext cx="215900" cy="0"/>
          </a:xfrm>
          <a:prstGeom prst="line">
            <a:avLst/>
          </a:prstGeom>
          <a:ln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587" name="Conector recto 24586">
            <a:extLst>
              <a:ext uri="{FF2B5EF4-FFF2-40B4-BE49-F238E27FC236}">
                <a16:creationId xmlns:a16="http://schemas.microsoft.com/office/drawing/2014/main" id="{F9ADB776-F6EB-2F0A-C6B5-54DF53890D6F}"/>
              </a:ext>
            </a:extLst>
          </p:cNvPr>
          <p:cNvCxnSpPr/>
          <p:nvPr/>
        </p:nvCxnSpPr>
        <p:spPr>
          <a:xfrm>
            <a:off x="7164388" y="4437063"/>
            <a:ext cx="1930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589" name="Conector recto 24588">
            <a:extLst>
              <a:ext uri="{FF2B5EF4-FFF2-40B4-BE49-F238E27FC236}">
                <a16:creationId xmlns:a16="http://schemas.microsoft.com/office/drawing/2014/main" id="{8EADE141-39EC-069B-A1CE-97A22694A793}"/>
              </a:ext>
            </a:extLst>
          </p:cNvPr>
          <p:cNvCxnSpPr>
            <a:cxnSpLocks/>
          </p:cNvCxnSpPr>
          <p:nvPr/>
        </p:nvCxnSpPr>
        <p:spPr>
          <a:xfrm flipV="1">
            <a:off x="9109075" y="1846263"/>
            <a:ext cx="0" cy="2590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591" name="Conector recto 24590">
            <a:extLst>
              <a:ext uri="{FF2B5EF4-FFF2-40B4-BE49-F238E27FC236}">
                <a16:creationId xmlns:a16="http://schemas.microsoft.com/office/drawing/2014/main" id="{02B632E8-4158-9379-96A9-991C7EB96EEF}"/>
              </a:ext>
            </a:extLst>
          </p:cNvPr>
          <p:cNvCxnSpPr>
            <a:cxnSpLocks/>
          </p:cNvCxnSpPr>
          <p:nvPr/>
        </p:nvCxnSpPr>
        <p:spPr>
          <a:xfrm>
            <a:off x="8820150" y="1844675"/>
            <a:ext cx="2746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637" name="1 Rectángulo">
            <a:extLst>
              <a:ext uri="{FF2B5EF4-FFF2-40B4-BE49-F238E27FC236}">
                <a16:creationId xmlns:a16="http://schemas.microsoft.com/office/drawing/2014/main" id="{AB9F01AA-006E-2C51-0E84-FB0F9138E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5589588"/>
            <a:ext cx="3168650" cy="368300"/>
          </a:xfrm>
          <a:prstGeom prst="rect">
            <a:avLst/>
          </a:prstGeom>
          <a:solidFill>
            <a:srgbClr val="FF0000">
              <a:alpha val="2509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/>
              <a:t>MOD. NUM. DEO - CBM</a:t>
            </a:r>
            <a:endParaRPr lang="es-AR" altLang="es-AR"/>
          </a:p>
        </p:txBody>
      </p:sp>
      <p:cxnSp>
        <p:nvCxnSpPr>
          <p:cNvPr id="24605" name="Conector recto de flecha 24604">
            <a:extLst>
              <a:ext uri="{FF2B5EF4-FFF2-40B4-BE49-F238E27FC236}">
                <a16:creationId xmlns:a16="http://schemas.microsoft.com/office/drawing/2014/main" id="{EB0885D2-BB86-D908-12A4-CBD18263623E}"/>
              </a:ext>
            </a:extLst>
          </p:cNvPr>
          <p:cNvCxnSpPr>
            <a:cxnSpLocks/>
          </p:cNvCxnSpPr>
          <p:nvPr/>
        </p:nvCxnSpPr>
        <p:spPr>
          <a:xfrm>
            <a:off x="7164388" y="5432425"/>
            <a:ext cx="0" cy="1571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639" name="1 Rectángulo">
            <a:hlinkClick r:id="rId8" action="ppaction://hlinksldjump"/>
            <a:extLst>
              <a:ext uri="{FF2B5EF4-FFF2-40B4-BE49-F238E27FC236}">
                <a16:creationId xmlns:a16="http://schemas.microsoft.com/office/drawing/2014/main" id="{01F20C68-CB0D-3EB7-9A60-34F2EFAC3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6165850"/>
            <a:ext cx="3168650" cy="369888"/>
          </a:xfrm>
          <a:prstGeom prst="rect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/>
              <a:t>¿HAY COHERENCIA?</a:t>
            </a:r>
            <a:endParaRPr lang="es-AR" altLang="es-AR"/>
          </a:p>
        </p:txBody>
      </p:sp>
      <p:cxnSp>
        <p:nvCxnSpPr>
          <p:cNvPr id="24607" name="Conector recto de flecha 24606">
            <a:extLst>
              <a:ext uri="{FF2B5EF4-FFF2-40B4-BE49-F238E27FC236}">
                <a16:creationId xmlns:a16="http://schemas.microsoft.com/office/drawing/2014/main" id="{248F2B3A-EDE4-6CC6-7125-41ACCAC179C8}"/>
              </a:ext>
            </a:extLst>
          </p:cNvPr>
          <p:cNvCxnSpPr>
            <a:cxnSpLocks/>
          </p:cNvCxnSpPr>
          <p:nvPr/>
        </p:nvCxnSpPr>
        <p:spPr>
          <a:xfrm>
            <a:off x="7164388" y="6008688"/>
            <a:ext cx="0" cy="157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613" name="Conector recto 24612">
            <a:extLst>
              <a:ext uri="{FF2B5EF4-FFF2-40B4-BE49-F238E27FC236}">
                <a16:creationId xmlns:a16="http://schemas.microsoft.com/office/drawing/2014/main" id="{D69C8B07-54C8-AC68-415B-4C9392C30AF0}"/>
              </a:ext>
            </a:extLst>
          </p:cNvPr>
          <p:cNvCxnSpPr>
            <a:cxnSpLocks/>
          </p:cNvCxnSpPr>
          <p:nvPr/>
        </p:nvCxnSpPr>
        <p:spPr>
          <a:xfrm>
            <a:off x="5292725" y="2574925"/>
            <a:ext cx="0" cy="394970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618" name="Conector recto 24617">
            <a:extLst>
              <a:ext uri="{FF2B5EF4-FFF2-40B4-BE49-F238E27FC236}">
                <a16:creationId xmlns:a16="http://schemas.microsoft.com/office/drawing/2014/main" id="{F540A438-54C5-4DED-6BCD-F39F003AE599}"/>
              </a:ext>
            </a:extLst>
          </p:cNvPr>
          <p:cNvCxnSpPr>
            <a:cxnSpLocks/>
          </p:cNvCxnSpPr>
          <p:nvPr/>
        </p:nvCxnSpPr>
        <p:spPr>
          <a:xfrm>
            <a:off x="5292725" y="4149725"/>
            <a:ext cx="358775" cy="0"/>
          </a:xfrm>
          <a:prstGeom prst="line">
            <a:avLst/>
          </a:prstGeom>
          <a:ln w="25400"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624" name="Conector recto 24623">
            <a:extLst>
              <a:ext uri="{FF2B5EF4-FFF2-40B4-BE49-F238E27FC236}">
                <a16:creationId xmlns:a16="http://schemas.microsoft.com/office/drawing/2014/main" id="{5FE69E82-25ED-0515-104D-F5D1C3EB2CAF}"/>
              </a:ext>
            </a:extLst>
          </p:cNvPr>
          <p:cNvCxnSpPr>
            <a:cxnSpLocks/>
          </p:cNvCxnSpPr>
          <p:nvPr/>
        </p:nvCxnSpPr>
        <p:spPr>
          <a:xfrm>
            <a:off x="5292725" y="5805488"/>
            <a:ext cx="358775" cy="0"/>
          </a:xfrm>
          <a:prstGeom prst="line">
            <a:avLst/>
          </a:prstGeom>
          <a:ln w="25400"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AAD08BF9-A726-BB02-428B-4791E3F28CBF}"/>
              </a:ext>
            </a:extLst>
          </p:cNvPr>
          <p:cNvCxnSpPr>
            <a:cxnSpLocks/>
          </p:cNvCxnSpPr>
          <p:nvPr/>
        </p:nvCxnSpPr>
        <p:spPr>
          <a:xfrm flipH="1">
            <a:off x="3348038" y="6165850"/>
            <a:ext cx="1223962" cy="0"/>
          </a:xfrm>
          <a:prstGeom prst="line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6D1E480F-23DB-5CF2-C1EB-2577D0DD23AD}"/>
              </a:ext>
            </a:extLst>
          </p:cNvPr>
          <p:cNvCxnSpPr>
            <a:cxnSpLocks/>
          </p:cNvCxnSpPr>
          <p:nvPr/>
        </p:nvCxnSpPr>
        <p:spPr>
          <a:xfrm>
            <a:off x="4572000" y="3500438"/>
            <a:ext cx="0" cy="2665412"/>
          </a:xfrm>
          <a:prstGeom prst="line">
            <a:avLst/>
          </a:prstGeom>
          <a:ln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F3EF7580-05D2-5CB8-5641-E2BD95FC80BC}"/>
              </a:ext>
            </a:extLst>
          </p:cNvPr>
          <p:cNvCxnSpPr>
            <a:cxnSpLocks/>
          </p:cNvCxnSpPr>
          <p:nvPr/>
        </p:nvCxnSpPr>
        <p:spPr>
          <a:xfrm flipH="1">
            <a:off x="3348038" y="6524625"/>
            <a:ext cx="1944687" cy="0"/>
          </a:xfrm>
          <a:prstGeom prst="line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8830AFD8-FFFA-A510-CC61-3EDA7ECE71C4}"/>
              </a:ext>
            </a:extLst>
          </p:cNvPr>
          <p:cNvCxnSpPr>
            <a:cxnSpLocks/>
          </p:cNvCxnSpPr>
          <p:nvPr/>
        </p:nvCxnSpPr>
        <p:spPr>
          <a:xfrm>
            <a:off x="5292725" y="2565400"/>
            <a:ext cx="358775" cy="0"/>
          </a:xfrm>
          <a:prstGeom prst="line">
            <a:avLst/>
          </a:prstGeom>
          <a:ln w="25400"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1 Rectángulo">
            <a:extLst>
              <a:ext uri="{FF2B5EF4-FFF2-40B4-BE49-F238E27FC236}">
                <a16:creationId xmlns:a16="http://schemas.microsoft.com/office/drawing/2014/main" id="{BF5F2BD0-F997-A122-C2A2-BF24DD8FF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3325" y="3349625"/>
            <a:ext cx="1368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1800" b="1">
                <a:solidFill>
                  <a:srgbClr val="0070C0"/>
                </a:solidFill>
              </a:rPr>
              <a:t>w% futuro</a:t>
            </a:r>
            <a:r>
              <a:rPr lang="es-ES_tradnl" altLang="es-AR" sz="1800" b="1"/>
              <a:t> </a:t>
            </a:r>
            <a:endParaRPr lang="es-AR" altLang="es-AR" sz="1800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B072AE86-4C6C-3B08-1EAB-392C6D2D6325}"/>
              </a:ext>
            </a:extLst>
          </p:cNvPr>
          <p:cNvSpPr/>
          <p:nvPr/>
        </p:nvSpPr>
        <p:spPr>
          <a:xfrm>
            <a:off x="3635375" y="2636838"/>
            <a:ext cx="1511300" cy="863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5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5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25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25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246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4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4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256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25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5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24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24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24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24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24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24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 nodeType="clickPar">
                      <p:stCondLst>
                        <p:cond delay="indefinite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24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24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25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25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nimBg="1"/>
      <p:bldP spid="25606" grpId="0" animBg="1"/>
      <p:bldP spid="25608" grpId="0" animBg="1"/>
      <p:bldP spid="25610" grpId="0" animBg="1"/>
      <p:bldP spid="25612" grpId="0" animBg="1"/>
      <p:bldP spid="25617" grpId="0" animBg="1"/>
      <p:bldP spid="25620" grpId="0" animBg="1"/>
      <p:bldP spid="25622" grpId="0" animBg="1"/>
      <p:bldP spid="25624" grpId="0" animBg="1"/>
      <p:bldP spid="25626" grpId="0" animBg="1"/>
      <p:bldP spid="25637" grpId="0" animBg="1"/>
      <p:bldP spid="25639" grpId="0" animBg="1"/>
      <p:bldP spid="2" grpId="0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>
            <a:extLst>
              <a:ext uri="{FF2B5EF4-FFF2-40B4-BE49-F238E27FC236}">
                <a16:creationId xmlns:a16="http://schemas.microsoft.com/office/drawing/2014/main" id="{CA873CDB-7633-3029-C497-14E6E04DA51E}"/>
              </a:ext>
            </a:extLst>
          </p:cNvPr>
          <p:cNvSpPr txBox="1">
            <a:spLocks/>
          </p:cNvSpPr>
          <p:nvPr/>
        </p:nvSpPr>
        <p:spPr bwMode="auto">
          <a:xfrm>
            <a:off x="323850" y="260350"/>
            <a:ext cx="84391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CONSTRUCCIÓN EXISTENTE CON PATOLOGÍAS - DIAGNÓSTICO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sp>
        <p:nvSpPr>
          <p:cNvPr id="26627" name="1 Rectángulo">
            <a:extLst>
              <a:ext uri="{FF2B5EF4-FFF2-40B4-BE49-F238E27FC236}">
                <a16:creationId xmlns:a16="http://schemas.microsoft.com/office/drawing/2014/main" id="{B3C7CA1F-983B-9AD2-BF2A-78C196106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3213100"/>
            <a:ext cx="316865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/>
              <a:t>w% inicial - w% actual – </a:t>
            </a:r>
          </a:p>
          <a:p>
            <a:pPr algn="ctr" eaLnBrk="1" hangingPunct="1"/>
            <a:r>
              <a:rPr lang="es-ES_tradnl" altLang="es-AR" b="1">
                <a:solidFill>
                  <a:srgbClr val="0070C0"/>
                </a:solidFill>
              </a:rPr>
              <a:t>w% futuro </a:t>
            </a:r>
            <a:endParaRPr lang="es-AR" altLang="es-AR">
              <a:solidFill>
                <a:srgbClr val="0070C0"/>
              </a:solidFill>
            </a:endParaRPr>
          </a:p>
        </p:txBody>
      </p:sp>
      <p:sp>
        <p:nvSpPr>
          <p:cNvPr id="30724" name="1 Rectángulo">
            <a:extLst>
              <a:ext uri="{FF2B5EF4-FFF2-40B4-BE49-F238E27FC236}">
                <a16:creationId xmlns:a16="http://schemas.microsoft.com/office/drawing/2014/main" id="{DCFB2E6F-21ED-093D-BAEE-9740EF1AB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75" y="1700213"/>
            <a:ext cx="316865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>
                <a:solidFill>
                  <a:srgbClr val="FF0000"/>
                </a:solidFill>
              </a:rPr>
              <a:t>ING. ESTRUCTURAL</a:t>
            </a:r>
            <a:endParaRPr lang="es-AR" altLang="es-AR"/>
          </a:p>
        </p:txBody>
      </p:sp>
      <p:sp>
        <p:nvSpPr>
          <p:cNvPr id="30725" name="1 Rectángulo">
            <a:hlinkClick r:id="rId2" action="ppaction://hlinksldjump"/>
            <a:extLst>
              <a:ext uri="{FF2B5EF4-FFF2-40B4-BE49-F238E27FC236}">
                <a16:creationId xmlns:a16="http://schemas.microsoft.com/office/drawing/2014/main" id="{2D076F08-E04B-1BED-BCCE-8C157BA49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276475"/>
            <a:ext cx="3168650" cy="646113"/>
          </a:xfrm>
          <a:prstGeom prst="rect">
            <a:avLst/>
          </a:prstGeom>
          <a:solidFill>
            <a:srgbClr val="FF0000">
              <a:alpha val="2509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/>
              <a:t>CALIBRACIÓN MODELO</a:t>
            </a:r>
          </a:p>
          <a:p>
            <a:pPr algn="ctr" eaLnBrk="1" hangingPunct="1"/>
            <a:r>
              <a:rPr lang="es-ES_tradnl" altLang="es-AR" b="1"/>
              <a:t>(t</a:t>
            </a:r>
            <a:r>
              <a:rPr lang="es-ES" altLang="es-AR" b="1"/>
              <a:t>ensiones vs. falla</a:t>
            </a:r>
            <a:r>
              <a:rPr lang="es-ES_tradnl" altLang="es-AR" b="1"/>
              <a:t>)</a:t>
            </a:r>
            <a:endParaRPr lang="es-AR" altLang="es-AR"/>
          </a:p>
        </p:txBody>
      </p:sp>
      <p:cxnSp>
        <p:nvCxnSpPr>
          <p:cNvPr id="24607" name="Conector recto de flecha 24606">
            <a:extLst>
              <a:ext uri="{FF2B5EF4-FFF2-40B4-BE49-F238E27FC236}">
                <a16:creationId xmlns:a16="http://schemas.microsoft.com/office/drawing/2014/main" id="{7C99C5E6-7F9F-E2EC-DD0D-CF94018BBAEC}"/>
              </a:ext>
            </a:extLst>
          </p:cNvPr>
          <p:cNvCxnSpPr>
            <a:cxnSpLocks/>
          </p:cNvCxnSpPr>
          <p:nvPr/>
        </p:nvCxnSpPr>
        <p:spPr>
          <a:xfrm>
            <a:off x="1836738" y="2119313"/>
            <a:ext cx="0" cy="157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631" name="1 Rectángulo">
            <a:extLst>
              <a:ext uri="{FF2B5EF4-FFF2-40B4-BE49-F238E27FC236}">
                <a16:creationId xmlns:a16="http://schemas.microsoft.com/office/drawing/2014/main" id="{8F2B27A3-1D19-80E2-091B-E4FCF4265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2349500"/>
            <a:ext cx="3168650" cy="430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AR" sz="2200" b="1">
                <a:solidFill>
                  <a:srgbClr val="FF0000"/>
                </a:solidFill>
              </a:rPr>
              <a:t>DIAGNÓSTICO</a:t>
            </a:r>
            <a:endParaRPr lang="es-AR" altLang="es-AR" sz="2200">
              <a:solidFill>
                <a:srgbClr val="FF0000"/>
              </a:solidFill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0669C521-890B-94EC-8C24-9A9CF7E9438C}"/>
              </a:ext>
            </a:extLst>
          </p:cNvPr>
          <p:cNvCxnSpPr>
            <a:cxnSpLocks/>
          </p:cNvCxnSpPr>
          <p:nvPr/>
        </p:nvCxnSpPr>
        <p:spPr>
          <a:xfrm>
            <a:off x="3492500" y="2565400"/>
            <a:ext cx="360363" cy="0"/>
          </a:xfrm>
          <a:prstGeom prst="line">
            <a:avLst/>
          </a:prstGeom>
          <a:ln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633" name="1 Rectángulo">
            <a:extLst>
              <a:ext uri="{FF2B5EF4-FFF2-40B4-BE49-F238E27FC236}">
                <a16:creationId xmlns:a16="http://schemas.microsoft.com/office/drawing/2014/main" id="{26FC7BB5-1A40-6B7A-8338-431F2401F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365625"/>
            <a:ext cx="3168650" cy="92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/>
              <a:t>TIEMPO DE MONITOREO</a:t>
            </a:r>
          </a:p>
          <a:p>
            <a:pPr algn="ctr" eaLnBrk="1" hangingPunct="1"/>
            <a:r>
              <a:rPr lang="es-ES_tradnl" altLang="es-AR" b="1"/>
              <a:t>(Nivel de actividad de las anomalías)</a:t>
            </a:r>
            <a:endParaRPr lang="es-AR" altLang="es-AR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CF44F66-32D0-B202-E67C-DC57FAC715DA}"/>
              </a:ext>
            </a:extLst>
          </p:cNvPr>
          <p:cNvCxnSpPr>
            <a:cxnSpLocks/>
          </p:cNvCxnSpPr>
          <p:nvPr/>
        </p:nvCxnSpPr>
        <p:spPr>
          <a:xfrm>
            <a:off x="1836738" y="3860800"/>
            <a:ext cx="0" cy="215900"/>
          </a:xfrm>
          <a:prstGeom prst="line">
            <a:avLst/>
          </a:prstGeom>
          <a:ln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F3CF4484-5DB0-9FDC-9682-AD10C3050849}"/>
              </a:ext>
            </a:extLst>
          </p:cNvPr>
          <p:cNvCxnSpPr>
            <a:cxnSpLocks/>
          </p:cNvCxnSpPr>
          <p:nvPr/>
        </p:nvCxnSpPr>
        <p:spPr>
          <a:xfrm>
            <a:off x="1836738" y="4076700"/>
            <a:ext cx="3598862" cy="0"/>
          </a:xfrm>
          <a:prstGeom prst="line">
            <a:avLst/>
          </a:prstGeom>
          <a:ln>
            <a:head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636" name="1 Rectángulo">
            <a:extLst>
              <a:ext uri="{FF2B5EF4-FFF2-40B4-BE49-F238E27FC236}">
                <a16:creationId xmlns:a16="http://schemas.microsoft.com/office/drawing/2014/main" id="{57F47D73-BAC5-C295-6570-D9568B197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4365625"/>
            <a:ext cx="3168650" cy="1108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AR" sz="2200" b="1">
                <a:solidFill>
                  <a:srgbClr val="FF0000"/>
                </a:solidFill>
              </a:rPr>
              <a:t>PREDICCIÓN DE COMPORTAMIENTO FUTURO</a:t>
            </a:r>
            <a:endParaRPr lang="es-AR" altLang="es-AR" sz="2200">
              <a:solidFill>
                <a:srgbClr val="FF0000"/>
              </a:solidFill>
            </a:endParaRPr>
          </a:p>
        </p:txBody>
      </p:sp>
      <p:sp>
        <p:nvSpPr>
          <p:cNvPr id="26637" name="1 Rectángulo">
            <a:extLst>
              <a:ext uri="{FF2B5EF4-FFF2-40B4-BE49-F238E27FC236}">
                <a16:creationId xmlns:a16="http://schemas.microsoft.com/office/drawing/2014/main" id="{0F13551E-B099-936D-0CB3-A067F878F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5827713"/>
            <a:ext cx="3168650" cy="769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AR" sz="2200" b="1">
                <a:solidFill>
                  <a:srgbClr val="FF0000"/>
                </a:solidFill>
              </a:rPr>
              <a:t>PROYECTO DE INTERVENCIÓN</a:t>
            </a:r>
            <a:endParaRPr lang="es-AR" altLang="es-AR" sz="2200">
              <a:solidFill>
                <a:srgbClr val="FF0000"/>
              </a:solidFill>
            </a:endParaRPr>
          </a:p>
        </p:txBody>
      </p: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2563D305-0FB3-41F6-C36B-444B0710E3E2}"/>
              </a:ext>
            </a:extLst>
          </p:cNvPr>
          <p:cNvCxnSpPr>
            <a:cxnSpLocks/>
            <a:stCxn id="26631" idx="2"/>
          </p:cNvCxnSpPr>
          <p:nvPr/>
        </p:nvCxnSpPr>
        <p:spPr>
          <a:xfrm>
            <a:off x="5435600" y="2779713"/>
            <a:ext cx="0" cy="1296987"/>
          </a:xfrm>
          <a:prstGeom prst="line">
            <a:avLst/>
          </a:prstGeom>
          <a:ln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2BFF0C2E-90B2-4160-A4F4-371B84BE3F71}"/>
              </a:ext>
            </a:extLst>
          </p:cNvPr>
          <p:cNvCxnSpPr>
            <a:cxnSpLocks/>
          </p:cNvCxnSpPr>
          <p:nvPr/>
        </p:nvCxnSpPr>
        <p:spPr>
          <a:xfrm>
            <a:off x="5435600" y="5543550"/>
            <a:ext cx="0" cy="2619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4DD4F8DB-7B2B-AC43-8D55-E1ACF7EC4F01}"/>
              </a:ext>
            </a:extLst>
          </p:cNvPr>
          <p:cNvCxnSpPr>
            <a:cxnSpLocks/>
          </p:cNvCxnSpPr>
          <p:nvPr/>
        </p:nvCxnSpPr>
        <p:spPr>
          <a:xfrm>
            <a:off x="5435600" y="4076700"/>
            <a:ext cx="0" cy="2619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Flecha: a la derecha 5">
            <a:hlinkClick r:id="rId3" action="ppaction://hlinksldjump"/>
            <a:extLst>
              <a:ext uri="{FF2B5EF4-FFF2-40B4-BE49-F238E27FC236}">
                <a16:creationId xmlns:a16="http://schemas.microsoft.com/office/drawing/2014/main" id="{312AF9CF-E108-1BE8-58E9-22E7E5EDD9C6}"/>
              </a:ext>
            </a:extLst>
          </p:cNvPr>
          <p:cNvSpPr/>
          <p:nvPr/>
        </p:nvSpPr>
        <p:spPr>
          <a:xfrm>
            <a:off x="8701088" y="6524625"/>
            <a:ext cx="192087" cy="188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48C67533-4718-B488-A036-C8EC03FAB99F}"/>
              </a:ext>
            </a:extLst>
          </p:cNvPr>
          <p:cNvCxnSpPr>
            <a:cxnSpLocks/>
          </p:cNvCxnSpPr>
          <p:nvPr/>
        </p:nvCxnSpPr>
        <p:spPr>
          <a:xfrm>
            <a:off x="1835150" y="4076700"/>
            <a:ext cx="0" cy="2619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nimBg="1"/>
      <p:bldP spid="26631" grpId="0" animBg="1"/>
      <p:bldP spid="26633" grpId="0" animBg="1"/>
      <p:bldP spid="26636" grpId="0" animBg="1"/>
      <p:bldP spid="266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>
            <a:extLst>
              <a:ext uri="{FF2B5EF4-FFF2-40B4-BE49-F238E27FC236}">
                <a16:creationId xmlns:a16="http://schemas.microsoft.com/office/drawing/2014/main" id="{90FBDD6F-05DE-354B-AEC6-9188A4DFE107}"/>
              </a:ext>
            </a:extLst>
          </p:cNvPr>
          <p:cNvSpPr txBox="1">
            <a:spLocks/>
          </p:cNvSpPr>
          <p:nvPr/>
        </p:nvSpPr>
        <p:spPr bwMode="auto">
          <a:xfrm>
            <a:off x="323850" y="260350"/>
            <a:ext cx="84391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CONSTRUCCIÓN EXISTENTE CON PATOLOGÍAS - DIAGNÓSTICO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sp>
        <p:nvSpPr>
          <p:cNvPr id="31747" name="1 Rectángulo">
            <a:extLst>
              <a:ext uri="{FF2B5EF4-FFF2-40B4-BE49-F238E27FC236}">
                <a16:creationId xmlns:a16="http://schemas.microsoft.com/office/drawing/2014/main" id="{799E0424-3079-D6FD-ED73-DBFD48874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627188"/>
            <a:ext cx="316865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>
                <a:solidFill>
                  <a:srgbClr val="FF0000"/>
                </a:solidFill>
              </a:rPr>
              <a:t>INGENIERÍA GEOTÉCNICA</a:t>
            </a:r>
            <a:endParaRPr lang="es-AR" altLang="es-AR"/>
          </a:p>
        </p:txBody>
      </p:sp>
      <p:sp>
        <p:nvSpPr>
          <p:cNvPr id="31748" name="1 Rectángulo">
            <a:extLst>
              <a:ext uri="{FF2B5EF4-FFF2-40B4-BE49-F238E27FC236}">
                <a16:creationId xmlns:a16="http://schemas.microsoft.com/office/drawing/2014/main" id="{D84DF6A5-8160-2980-A94F-D420B80E5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266950"/>
            <a:ext cx="316865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/>
              <a:t>IDENTIFICACIÓN GRAL.</a:t>
            </a:r>
            <a:endParaRPr lang="es-AR" altLang="es-AR"/>
          </a:p>
        </p:txBody>
      </p:sp>
      <p:sp>
        <p:nvSpPr>
          <p:cNvPr id="31749" name="1 Rectángulo">
            <a:extLst>
              <a:ext uri="{FF2B5EF4-FFF2-40B4-BE49-F238E27FC236}">
                <a16:creationId xmlns:a16="http://schemas.microsoft.com/office/drawing/2014/main" id="{3747D538-D9BD-FD69-D29E-6ED6D6C32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1773238"/>
            <a:ext cx="4679950" cy="1477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/>
              <a:t>CONSTRUCCIONES ENTORNO</a:t>
            </a:r>
          </a:p>
          <a:p>
            <a:pPr algn="ctr" eaLnBrk="1" hangingPunct="1"/>
            <a:r>
              <a:rPr lang="es-ES_tradnl" altLang="es-AR" b="1"/>
              <a:t>CLIMA (BALANCE)</a:t>
            </a:r>
          </a:p>
          <a:p>
            <a:pPr algn="ctr" eaLnBrk="1" hangingPunct="1"/>
            <a:r>
              <a:rPr lang="es-ES_tradnl" altLang="es-AR" b="1"/>
              <a:t>VEGETACIÓN (INICIAL – ACTUAL)</a:t>
            </a:r>
          </a:p>
          <a:p>
            <a:pPr algn="ctr" eaLnBrk="1" hangingPunct="1"/>
            <a:r>
              <a:rPr lang="es-ES_tradnl" altLang="es-AR" b="1"/>
              <a:t>TOPOGRAFÍA (INICIAL – ACTUAL)</a:t>
            </a:r>
          </a:p>
          <a:p>
            <a:pPr algn="ctr" eaLnBrk="1" hangingPunct="1"/>
            <a:r>
              <a:rPr lang="es-ES_tradnl" altLang="es-AR" b="1"/>
              <a:t>INFRAESTRUCTURA (INICIAL – ACTUAL)</a:t>
            </a:r>
            <a:endParaRPr lang="es-AR" altLang="es-AR"/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9943A550-EF75-5E67-1121-C33BB9E04433}"/>
              </a:ext>
            </a:extLst>
          </p:cNvPr>
          <p:cNvCxnSpPr>
            <a:cxnSpLocks/>
          </p:cNvCxnSpPr>
          <p:nvPr/>
        </p:nvCxnSpPr>
        <p:spPr>
          <a:xfrm>
            <a:off x="1692275" y="1998663"/>
            <a:ext cx="0" cy="287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9450CFAD-A28A-6C63-AC53-2D920FE59307}"/>
              </a:ext>
            </a:extLst>
          </p:cNvPr>
          <p:cNvCxnSpPr>
            <a:cxnSpLocks/>
            <a:stCxn id="31748" idx="3"/>
          </p:cNvCxnSpPr>
          <p:nvPr/>
        </p:nvCxnSpPr>
        <p:spPr>
          <a:xfrm>
            <a:off x="3348038" y="2452688"/>
            <a:ext cx="431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1752" name="Picture 2">
            <a:extLst>
              <a:ext uri="{FF2B5EF4-FFF2-40B4-BE49-F238E27FC236}">
                <a16:creationId xmlns:a16="http://schemas.microsoft.com/office/drawing/2014/main" id="{5622C7D2-84AA-8E9E-7810-06344EAD8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44"/>
          <a:stretch>
            <a:fillRect/>
          </a:stretch>
        </p:blipFill>
        <p:spPr bwMode="auto">
          <a:xfrm>
            <a:off x="1755775" y="3357563"/>
            <a:ext cx="4725988" cy="335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lecha: a la derecha 1">
            <a:hlinkClick r:id="rId3" action="ppaction://hlinksldjump"/>
            <a:extLst>
              <a:ext uri="{FF2B5EF4-FFF2-40B4-BE49-F238E27FC236}">
                <a16:creationId xmlns:a16="http://schemas.microsoft.com/office/drawing/2014/main" id="{913AA7B2-5736-63F7-A6A7-97F44804D6A2}"/>
              </a:ext>
            </a:extLst>
          </p:cNvPr>
          <p:cNvSpPr/>
          <p:nvPr/>
        </p:nvSpPr>
        <p:spPr>
          <a:xfrm rot="10800000">
            <a:off x="8701088" y="6524625"/>
            <a:ext cx="192087" cy="188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>
            <a:extLst>
              <a:ext uri="{FF2B5EF4-FFF2-40B4-BE49-F238E27FC236}">
                <a16:creationId xmlns:a16="http://schemas.microsoft.com/office/drawing/2014/main" id="{22DF7CDB-F2C3-077B-5F8D-6DF9360963E1}"/>
              </a:ext>
            </a:extLst>
          </p:cNvPr>
          <p:cNvSpPr txBox="1">
            <a:spLocks/>
          </p:cNvSpPr>
          <p:nvPr/>
        </p:nvSpPr>
        <p:spPr bwMode="auto">
          <a:xfrm>
            <a:off x="323850" y="260350"/>
            <a:ext cx="84391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CONSTRUCCIÓN EXISTENTE CON PATOLOGÍAS - DIAGNÓSTICO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sp>
        <p:nvSpPr>
          <p:cNvPr id="32771" name="1 Rectángulo">
            <a:extLst>
              <a:ext uri="{FF2B5EF4-FFF2-40B4-BE49-F238E27FC236}">
                <a16:creationId xmlns:a16="http://schemas.microsoft.com/office/drawing/2014/main" id="{403AA527-E143-325D-66A5-24EDF6EF6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628775"/>
            <a:ext cx="316865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>
                <a:solidFill>
                  <a:srgbClr val="FF0000"/>
                </a:solidFill>
              </a:rPr>
              <a:t>INGENIERÍA GEOTÉCNICA</a:t>
            </a:r>
            <a:endParaRPr lang="es-AR" altLang="es-AR"/>
          </a:p>
        </p:txBody>
      </p:sp>
      <p:sp>
        <p:nvSpPr>
          <p:cNvPr id="32772" name="1 Rectángulo">
            <a:extLst>
              <a:ext uri="{FF2B5EF4-FFF2-40B4-BE49-F238E27FC236}">
                <a16:creationId xmlns:a16="http://schemas.microsoft.com/office/drawing/2014/main" id="{DA6C9975-A5A7-40D0-00A6-AEE12A571A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266950"/>
            <a:ext cx="3168650" cy="92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/>
              <a:t>EVALUACIÓN CUALITATIVA DE LA SUSCEPTIBILIDAD</a:t>
            </a:r>
            <a:endParaRPr lang="es-AR" altLang="es-AR"/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02222B31-35D9-FEEF-8945-7D44D5B72FA2}"/>
              </a:ext>
            </a:extLst>
          </p:cNvPr>
          <p:cNvCxnSpPr>
            <a:cxnSpLocks/>
          </p:cNvCxnSpPr>
          <p:nvPr/>
        </p:nvCxnSpPr>
        <p:spPr>
          <a:xfrm>
            <a:off x="1692275" y="1989138"/>
            <a:ext cx="0" cy="287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774" name="Imagen 28">
            <a:extLst>
              <a:ext uri="{FF2B5EF4-FFF2-40B4-BE49-F238E27FC236}">
                <a16:creationId xmlns:a16="http://schemas.microsoft.com/office/drawing/2014/main" id="{A5F08FA3-83B4-538A-FD86-49640ECD0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1" b="4306"/>
          <a:stretch>
            <a:fillRect/>
          </a:stretch>
        </p:blipFill>
        <p:spPr bwMode="auto">
          <a:xfrm>
            <a:off x="1258888" y="3213100"/>
            <a:ext cx="7359650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lecha: a la derecha 1">
            <a:hlinkClick r:id="rId3" action="ppaction://hlinksldjump"/>
            <a:extLst>
              <a:ext uri="{FF2B5EF4-FFF2-40B4-BE49-F238E27FC236}">
                <a16:creationId xmlns:a16="http://schemas.microsoft.com/office/drawing/2014/main" id="{9A007182-FC1C-F174-0D0D-D25798256BBE}"/>
              </a:ext>
            </a:extLst>
          </p:cNvPr>
          <p:cNvSpPr/>
          <p:nvPr/>
        </p:nvSpPr>
        <p:spPr>
          <a:xfrm rot="10800000">
            <a:off x="8701088" y="6524625"/>
            <a:ext cx="192087" cy="188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>
            <a:extLst>
              <a:ext uri="{FF2B5EF4-FFF2-40B4-BE49-F238E27FC236}">
                <a16:creationId xmlns:a16="http://schemas.microsoft.com/office/drawing/2014/main" id="{A5B7857C-00F1-5084-74FE-E540C1B70E80}"/>
              </a:ext>
            </a:extLst>
          </p:cNvPr>
          <p:cNvSpPr txBox="1">
            <a:spLocks/>
          </p:cNvSpPr>
          <p:nvPr/>
        </p:nvSpPr>
        <p:spPr bwMode="auto">
          <a:xfrm>
            <a:off x="323850" y="260350"/>
            <a:ext cx="84391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CONSTRUCCIÓN EXISTENTE CON PATOLOGÍAS - DIAGNÓSTICO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sp>
        <p:nvSpPr>
          <p:cNvPr id="33795" name="1 Rectángulo">
            <a:extLst>
              <a:ext uri="{FF2B5EF4-FFF2-40B4-BE49-F238E27FC236}">
                <a16:creationId xmlns:a16="http://schemas.microsoft.com/office/drawing/2014/main" id="{F77F74FA-4F77-4FAB-1D84-4CEA92625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628775"/>
            <a:ext cx="316865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>
                <a:solidFill>
                  <a:srgbClr val="FF0000"/>
                </a:solidFill>
              </a:rPr>
              <a:t>INGENIERÍA GEOTÉCNICA</a:t>
            </a:r>
            <a:endParaRPr lang="es-AR" altLang="es-AR"/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E7CAE597-621E-8491-EBEC-8AD49E6FB56D}"/>
              </a:ext>
            </a:extLst>
          </p:cNvPr>
          <p:cNvCxnSpPr>
            <a:cxnSpLocks/>
          </p:cNvCxnSpPr>
          <p:nvPr/>
        </p:nvCxnSpPr>
        <p:spPr>
          <a:xfrm>
            <a:off x="1692275" y="1998663"/>
            <a:ext cx="0" cy="287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797" name="1 Rectángulo">
            <a:extLst>
              <a:ext uri="{FF2B5EF4-FFF2-40B4-BE49-F238E27FC236}">
                <a16:creationId xmlns:a16="http://schemas.microsoft.com/office/drawing/2014/main" id="{ABE7D8DF-84E7-89F2-C0E0-A3D60F0E9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351088"/>
            <a:ext cx="3168650" cy="646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/>
              <a:t>EVALUACIÓN ZONA ACTIVA</a:t>
            </a:r>
            <a:endParaRPr lang="es-AR" altLang="es-AR"/>
          </a:p>
        </p:txBody>
      </p: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07409929-7DD4-900A-ACF6-054BDC16E1A3}"/>
              </a:ext>
            </a:extLst>
          </p:cNvPr>
          <p:cNvCxnSpPr>
            <a:stCxn id="33797" idx="3"/>
            <a:endCxn id="33797" idx="3"/>
          </p:cNvCxnSpPr>
          <p:nvPr/>
        </p:nvCxnSpPr>
        <p:spPr>
          <a:xfrm>
            <a:off x="3348038" y="267335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799" name="Imagen 4">
            <a:extLst>
              <a:ext uri="{FF2B5EF4-FFF2-40B4-BE49-F238E27FC236}">
                <a16:creationId xmlns:a16="http://schemas.microsoft.com/office/drawing/2014/main" id="{919BE038-666A-952F-FE11-98BFE7BD2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3" t="-2782" r="10728" b="4865"/>
          <a:stretch>
            <a:fillRect/>
          </a:stretch>
        </p:blipFill>
        <p:spPr bwMode="auto">
          <a:xfrm>
            <a:off x="1147763" y="2997200"/>
            <a:ext cx="7065962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lecha: a la derecha 1">
            <a:hlinkClick r:id="rId3" action="ppaction://hlinksldjump"/>
            <a:extLst>
              <a:ext uri="{FF2B5EF4-FFF2-40B4-BE49-F238E27FC236}">
                <a16:creationId xmlns:a16="http://schemas.microsoft.com/office/drawing/2014/main" id="{796DA26D-2B86-E1F8-EEE9-EFB7181BC202}"/>
              </a:ext>
            </a:extLst>
          </p:cNvPr>
          <p:cNvSpPr/>
          <p:nvPr/>
        </p:nvSpPr>
        <p:spPr>
          <a:xfrm rot="10800000">
            <a:off x="8701088" y="6524625"/>
            <a:ext cx="192087" cy="188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>
            <a:extLst>
              <a:ext uri="{FF2B5EF4-FFF2-40B4-BE49-F238E27FC236}">
                <a16:creationId xmlns:a16="http://schemas.microsoft.com/office/drawing/2014/main" id="{1FD1A380-7914-CD26-32F4-6BA773289071}"/>
              </a:ext>
            </a:extLst>
          </p:cNvPr>
          <p:cNvSpPr txBox="1">
            <a:spLocks/>
          </p:cNvSpPr>
          <p:nvPr/>
        </p:nvSpPr>
        <p:spPr bwMode="auto">
          <a:xfrm>
            <a:off x="323850" y="260350"/>
            <a:ext cx="84391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CONSTRUCCIÓN EXISTENTE CON PATOLOGÍAS - DIAGNÓSTICO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sp>
        <p:nvSpPr>
          <p:cNvPr id="34819" name="1 Rectángulo">
            <a:extLst>
              <a:ext uri="{FF2B5EF4-FFF2-40B4-BE49-F238E27FC236}">
                <a16:creationId xmlns:a16="http://schemas.microsoft.com/office/drawing/2014/main" id="{26A74A5C-A7DA-B08C-5367-5291BC8BC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619250"/>
            <a:ext cx="316865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>
                <a:solidFill>
                  <a:srgbClr val="FF0000"/>
                </a:solidFill>
              </a:rPr>
              <a:t>INGENIERÍA GEOTÉCNICA</a:t>
            </a:r>
            <a:endParaRPr lang="es-AR" altLang="es-AR"/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C5607F30-8EC0-845C-4D57-285CFC31E94E}"/>
              </a:ext>
            </a:extLst>
          </p:cNvPr>
          <p:cNvCxnSpPr>
            <a:cxnSpLocks/>
          </p:cNvCxnSpPr>
          <p:nvPr/>
        </p:nvCxnSpPr>
        <p:spPr>
          <a:xfrm>
            <a:off x="1692275" y="2051050"/>
            <a:ext cx="0" cy="153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5560883D-AB6E-DC0C-8F15-631383D5F7C9}"/>
              </a:ext>
            </a:extLst>
          </p:cNvPr>
          <p:cNvCxnSpPr/>
          <p:nvPr/>
        </p:nvCxnSpPr>
        <p:spPr>
          <a:xfrm>
            <a:off x="3348038" y="511968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2" name="1 Rectángulo">
            <a:extLst>
              <a:ext uri="{FF2B5EF4-FFF2-40B4-BE49-F238E27FC236}">
                <a16:creationId xmlns:a16="http://schemas.microsoft.com/office/drawing/2014/main" id="{1C1DD084-A110-4ADB-9518-114C6DAFB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217738"/>
            <a:ext cx="3168650" cy="92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/>
              <a:t>EVAL. CUANTITATIVA</a:t>
            </a:r>
          </a:p>
          <a:p>
            <a:pPr algn="ctr" eaLnBrk="1" hangingPunct="1"/>
            <a:r>
              <a:rPr lang="es-ES_tradnl" altLang="es-AR" b="1"/>
              <a:t>% Hinchamiento teórico</a:t>
            </a:r>
          </a:p>
          <a:p>
            <a:pPr algn="ctr" eaLnBrk="1" hangingPunct="1"/>
            <a:r>
              <a:rPr lang="es-ES_tradnl" altLang="es-AR" b="1"/>
              <a:t>Pres. expansión teórica</a:t>
            </a:r>
            <a:endParaRPr lang="es-AR" altLang="es-AR"/>
          </a:p>
        </p:txBody>
      </p:sp>
      <p:pic>
        <p:nvPicPr>
          <p:cNvPr id="34823" name="Imagen 27">
            <a:extLst>
              <a:ext uri="{FF2B5EF4-FFF2-40B4-BE49-F238E27FC236}">
                <a16:creationId xmlns:a16="http://schemas.microsoft.com/office/drawing/2014/main" id="{B25B4719-13E3-E45C-3B9C-B01372ED7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2" r="11787"/>
          <a:stretch>
            <a:fillRect/>
          </a:stretch>
        </p:blipFill>
        <p:spPr bwMode="auto">
          <a:xfrm>
            <a:off x="1260475" y="3333750"/>
            <a:ext cx="6991350" cy="333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lecha: a la derecha 1">
            <a:hlinkClick r:id="rId3" action="ppaction://hlinksldjump"/>
            <a:extLst>
              <a:ext uri="{FF2B5EF4-FFF2-40B4-BE49-F238E27FC236}">
                <a16:creationId xmlns:a16="http://schemas.microsoft.com/office/drawing/2014/main" id="{8DC0501C-466D-9AE8-3D94-21607DE15F6B}"/>
              </a:ext>
            </a:extLst>
          </p:cNvPr>
          <p:cNvSpPr/>
          <p:nvPr/>
        </p:nvSpPr>
        <p:spPr>
          <a:xfrm rot="10800000">
            <a:off x="8701088" y="6524625"/>
            <a:ext cx="192087" cy="188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n 3">
            <a:extLst>
              <a:ext uri="{FF2B5EF4-FFF2-40B4-BE49-F238E27FC236}">
                <a16:creationId xmlns:a16="http://schemas.microsoft.com/office/drawing/2014/main" id="{4C9B36CC-1019-4CC7-A604-7AFFAF3D9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" t="12599" r="1851" b="10043"/>
          <a:stretch>
            <a:fillRect/>
          </a:stretch>
        </p:blipFill>
        <p:spPr bwMode="auto">
          <a:xfrm>
            <a:off x="468313" y="1541463"/>
            <a:ext cx="7775575" cy="511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6">
            <a:extLst>
              <a:ext uri="{FF2B5EF4-FFF2-40B4-BE49-F238E27FC236}">
                <a16:creationId xmlns:a16="http://schemas.microsoft.com/office/drawing/2014/main" id="{07792156-C4F6-035E-CC9D-9CACDEFC65FA}"/>
              </a:ext>
            </a:extLst>
          </p:cNvPr>
          <p:cNvSpPr txBox="1">
            <a:spLocks/>
          </p:cNvSpPr>
          <p:nvPr/>
        </p:nvSpPr>
        <p:spPr bwMode="auto">
          <a:xfrm>
            <a:off x="323850" y="260350"/>
            <a:ext cx="84391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CONSTRUCCIÓN EXISTENTE CON PATOLOGÍAS - DIAGNÓSTICO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350588E6-D855-4059-6C22-3E3D2708DB6C}"/>
              </a:ext>
            </a:extLst>
          </p:cNvPr>
          <p:cNvCxnSpPr/>
          <p:nvPr/>
        </p:nvCxnSpPr>
        <p:spPr>
          <a:xfrm>
            <a:off x="3348038" y="511968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45" name="1 Rectángulo">
            <a:extLst>
              <a:ext uri="{FF2B5EF4-FFF2-40B4-BE49-F238E27FC236}">
                <a16:creationId xmlns:a16="http://schemas.microsoft.com/office/drawing/2014/main" id="{A14B8370-B5E6-A881-5AE5-0D214746C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052638"/>
            <a:ext cx="3168650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>
                <a:solidFill>
                  <a:srgbClr val="FF0000"/>
                </a:solidFill>
              </a:rPr>
              <a:t>ING. ESTRUCTURAL</a:t>
            </a:r>
            <a:endParaRPr lang="es-AR" altLang="es-AR"/>
          </a:p>
        </p:txBody>
      </p:sp>
      <p:sp>
        <p:nvSpPr>
          <p:cNvPr id="35846" name="1 Rectángulo">
            <a:extLst>
              <a:ext uri="{FF2B5EF4-FFF2-40B4-BE49-F238E27FC236}">
                <a16:creationId xmlns:a16="http://schemas.microsoft.com/office/drawing/2014/main" id="{FD5F400E-FA51-27A8-82AD-3079A0C2C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638425"/>
            <a:ext cx="316865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/>
              <a:t>CONFIGURACIÓN DE MOV.</a:t>
            </a:r>
          </a:p>
          <a:p>
            <a:pPr algn="ctr" eaLnBrk="1" hangingPunct="1"/>
            <a:r>
              <a:rPr lang="es-ES_tradnl" altLang="es-AR" b="1"/>
              <a:t>(Niv. cuadrícula – curvas)</a:t>
            </a:r>
            <a:endParaRPr lang="es-AR" altLang="es-AR"/>
          </a:p>
        </p:txBody>
      </p: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CED78C7D-307F-4A26-647E-6FDD094D3E95}"/>
              </a:ext>
            </a:extLst>
          </p:cNvPr>
          <p:cNvCxnSpPr>
            <a:cxnSpLocks/>
          </p:cNvCxnSpPr>
          <p:nvPr/>
        </p:nvCxnSpPr>
        <p:spPr>
          <a:xfrm>
            <a:off x="3203575" y="2484438"/>
            <a:ext cx="0" cy="1539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Flecha: a la derecha 1">
            <a:hlinkClick r:id="rId3" action="ppaction://hlinksldjump"/>
            <a:extLst>
              <a:ext uri="{FF2B5EF4-FFF2-40B4-BE49-F238E27FC236}">
                <a16:creationId xmlns:a16="http://schemas.microsoft.com/office/drawing/2014/main" id="{825C7A9E-3BFC-351D-1A4D-7837F1A5FF8E}"/>
              </a:ext>
            </a:extLst>
          </p:cNvPr>
          <p:cNvSpPr/>
          <p:nvPr/>
        </p:nvSpPr>
        <p:spPr>
          <a:xfrm rot="10800000">
            <a:off x="8701088" y="6524625"/>
            <a:ext cx="192087" cy="188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6">
            <a:extLst>
              <a:ext uri="{FF2B5EF4-FFF2-40B4-BE49-F238E27FC236}">
                <a16:creationId xmlns:a16="http://schemas.microsoft.com/office/drawing/2014/main" id="{91FA0726-46F5-29A1-1FAC-3E4B8E9FC579}"/>
              </a:ext>
            </a:extLst>
          </p:cNvPr>
          <p:cNvSpPr txBox="1">
            <a:spLocks/>
          </p:cNvSpPr>
          <p:nvPr/>
        </p:nvSpPr>
        <p:spPr bwMode="auto">
          <a:xfrm>
            <a:off x="323850" y="260350"/>
            <a:ext cx="84391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CONSTRUCCIÓN EXISTENTE CON PATOLOGÍAS - DIAGNÓSTICO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E6A90C0D-99E5-1779-C0EB-8FA7C28B49EE}"/>
              </a:ext>
            </a:extLst>
          </p:cNvPr>
          <p:cNvCxnSpPr/>
          <p:nvPr/>
        </p:nvCxnSpPr>
        <p:spPr>
          <a:xfrm>
            <a:off x="3348038" y="511968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868" name="Imagen 4">
            <a:extLst>
              <a:ext uri="{FF2B5EF4-FFF2-40B4-BE49-F238E27FC236}">
                <a16:creationId xmlns:a16="http://schemas.microsoft.com/office/drawing/2014/main" id="{E7536BDB-6345-1F8D-1937-E248A8F75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3" t="16797" r="12045" b="12209"/>
          <a:stretch>
            <a:fillRect/>
          </a:stretch>
        </p:blipFill>
        <p:spPr bwMode="auto">
          <a:xfrm>
            <a:off x="684213" y="1557338"/>
            <a:ext cx="7507287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>
            <a:extLst>
              <a:ext uri="{FF2B5EF4-FFF2-40B4-BE49-F238E27FC236}">
                <a16:creationId xmlns:a16="http://schemas.microsoft.com/office/drawing/2014/main" id="{77524D3A-34F3-4C0B-BDA5-0FBBADE4BC75}"/>
              </a:ext>
            </a:extLst>
          </p:cNvPr>
          <p:cNvSpPr txBox="1">
            <a:spLocks/>
          </p:cNvSpPr>
          <p:nvPr/>
        </p:nvSpPr>
        <p:spPr bwMode="auto">
          <a:xfrm>
            <a:off x="323850" y="260350"/>
            <a:ext cx="84391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CONSTRUCCIÓN EXISTENTE CON PATOLOGÍAS - DIAGNÓSTICO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56F0791A-DACE-B91D-0269-2481CD3E23FE}"/>
              </a:ext>
            </a:extLst>
          </p:cNvPr>
          <p:cNvCxnSpPr/>
          <p:nvPr/>
        </p:nvCxnSpPr>
        <p:spPr>
          <a:xfrm>
            <a:off x="3348038" y="511968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892" name="Imagen 3">
            <a:extLst>
              <a:ext uri="{FF2B5EF4-FFF2-40B4-BE49-F238E27FC236}">
                <a16:creationId xmlns:a16="http://schemas.microsoft.com/office/drawing/2014/main" id="{A2F16187-040D-F64C-0286-F8582134D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21" t="14133" r="7475" b="11572"/>
          <a:stretch>
            <a:fillRect/>
          </a:stretch>
        </p:blipFill>
        <p:spPr bwMode="auto">
          <a:xfrm>
            <a:off x="468313" y="1557338"/>
            <a:ext cx="8091487" cy="496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>
            <a:extLst>
              <a:ext uri="{FF2B5EF4-FFF2-40B4-BE49-F238E27FC236}">
                <a16:creationId xmlns:a16="http://schemas.microsoft.com/office/drawing/2014/main" id="{7722C989-4351-EAD0-0480-9E802B84DCBE}"/>
              </a:ext>
            </a:extLst>
          </p:cNvPr>
          <p:cNvSpPr txBox="1">
            <a:spLocks/>
          </p:cNvSpPr>
          <p:nvPr/>
        </p:nvSpPr>
        <p:spPr bwMode="auto">
          <a:xfrm>
            <a:off x="323850" y="260350"/>
            <a:ext cx="84391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CONSTRUCCIÓN EXISTENTE CON PATOLOGÍAS - DIAGNÓSTICO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837228BA-E56E-39A4-C8F7-EF7F0071B16E}"/>
              </a:ext>
            </a:extLst>
          </p:cNvPr>
          <p:cNvCxnSpPr/>
          <p:nvPr/>
        </p:nvCxnSpPr>
        <p:spPr>
          <a:xfrm>
            <a:off x="3348038" y="511968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lecha: a la derecha 1">
            <a:hlinkClick r:id="rId2" action="ppaction://hlinksldjump"/>
            <a:extLst>
              <a:ext uri="{FF2B5EF4-FFF2-40B4-BE49-F238E27FC236}">
                <a16:creationId xmlns:a16="http://schemas.microsoft.com/office/drawing/2014/main" id="{87E62F3F-E576-A449-B4CE-E6D32574F86D}"/>
              </a:ext>
            </a:extLst>
          </p:cNvPr>
          <p:cNvSpPr/>
          <p:nvPr/>
        </p:nvSpPr>
        <p:spPr>
          <a:xfrm rot="10800000">
            <a:off x="8701088" y="6524625"/>
            <a:ext cx="192087" cy="188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8917" name="Rectangle 2">
            <a:extLst>
              <a:ext uri="{FF2B5EF4-FFF2-40B4-BE49-F238E27FC236}">
                <a16:creationId xmlns:a16="http://schemas.microsoft.com/office/drawing/2014/main" id="{623DE6BF-0851-477A-40A9-58CB8A22D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628775"/>
            <a:ext cx="6105525" cy="4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pic>
        <p:nvPicPr>
          <p:cNvPr id="38918" name="Picture 1">
            <a:extLst>
              <a:ext uri="{FF2B5EF4-FFF2-40B4-BE49-F238E27FC236}">
                <a16:creationId xmlns:a16="http://schemas.microsoft.com/office/drawing/2014/main" id="{6256E862-4C50-B83A-D615-76195E70A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4"/>
          <a:stretch>
            <a:fillRect/>
          </a:stretch>
        </p:blipFill>
        <p:spPr bwMode="auto">
          <a:xfrm>
            <a:off x="207963" y="1698625"/>
            <a:ext cx="3490912" cy="412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9" name="Rectángulo 1" descr="blob:https://web.whatsapp.com/bddcc8d8-3455-4f92-94c1-1d3854e2480b">
            <a:extLst>
              <a:ext uri="{FF2B5EF4-FFF2-40B4-BE49-F238E27FC236}">
                <a16:creationId xmlns:a16="http://schemas.microsoft.com/office/drawing/2014/main" id="{A8057B0B-EC5C-A57B-1F1B-FF98AD91FD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457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pic>
        <p:nvPicPr>
          <p:cNvPr id="34824" name="Picture 5">
            <a:extLst>
              <a:ext uri="{FF2B5EF4-FFF2-40B4-BE49-F238E27FC236}">
                <a16:creationId xmlns:a16="http://schemas.microsoft.com/office/drawing/2014/main" id="{BBFFD409-8F19-B188-5309-7E4C4897D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58"/>
          <a:stretch>
            <a:fillRect/>
          </a:stretch>
        </p:blipFill>
        <p:spPr bwMode="auto">
          <a:xfrm>
            <a:off x="3924300" y="1660525"/>
            <a:ext cx="32289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Rectángulo 5">
            <a:extLst>
              <a:ext uri="{FF2B5EF4-FFF2-40B4-BE49-F238E27FC236}">
                <a16:creationId xmlns:a16="http://schemas.microsoft.com/office/drawing/2014/main" id="{FF8B9648-965B-C385-E927-5985232444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5263" y="4011613"/>
            <a:ext cx="238125" cy="166687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34826" name="Rectángulo 6">
            <a:extLst>
              <a:ext uri="{FF2B5EF4-FFF2-40B4-BE49-F238E27FC236}">
                <a16:creationId xmlns:a16="http://schemas.microsoft.com/office/drawing/2014/main" id="{BCDF30E0-4418-C7C9-9760-107C0D4ED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9675" y="3216275"/>
            <a:ext cx="776288" cy="1076325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34827" name="Conector recto 16">
            <a:extLst>
              <a:ext uri="{FF2B5EF4-FFF2-40B4-BE49-F238E27FC236}">
                <a16:creationId xmlns:a16="http://schemas.microsoft.com/office/drawing/2014/main" id="{3D309D07-2F20-9BD9-9C1D-98E10F14E8ED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2813" y="3749675"/>
            <a:ext cx="288925" cy="0"/>
          </a:xfrm>
          <a:prstGeom prst="line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8924" name="Rectangle 10">
            <a:extLst>
              <a:ext uri="{FF2B5EF4-FFF2-40B4-BE49-F238E27FC236}">
                <a16:creationId xmlns:a16="http://schemas.microsoft.com/office/drawing/2014/main" id="{68DD3258-7702-3283-7A15-3101E0471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38925" name="Rectangle 11">
            <a:extLst>
              <a:ext uri="{FF2B5EF4-FFF2-40B4-BE49-F238E27FC236}">
                <a16:creationId xmlns:a16="http://schemas.microsoft.com/office/drawing/2014/main" id="{FC77E47B-C18B-C57A-288A-F52B5515E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38926" name="Rectangle 12">
            <a:extLst>
              <a:ext uri="{FF2B5EF4-FFF2-40B4-BE49-F238E27FC236}">
                <a16:creationId xmlns:a16="http://schemas.microsoft.com/office/drawing/2014/main" id="{24EABD1A-3B59-8B41-44A7-FD5331EFA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38927" name="Rectangle 13">
            <a:extLst>
              <a:ext uri="{FF2B5EF4-FFF2-40B4-BE49-F238E27FC236}">
                <a16:creationId xmlns:a16="http://schemas.microsoft.com/office/drawing/2014/main" id="{194B99B4-46AF-B8BF-1913-707DD5D2D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19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pic>
        <p:nvPicPr>
          <p:cNvPr id="34832" name="Imagen 4">
            <a:extLst>
              <a:ext uri="{FF2B5EF4-FFF2-40B4-BE49-F238E27FC236}">
                <a16:creationId xmlns:a16="http://schemas.microsoft.com/office/drawing/2014/main" id="{8456EAD4-29EB-BB9F-E0FC-9076084AA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0" t="33630" r="59949" b="27893"/>
          <a:stretch>
            <a:fillRect/>
          </a:stretch>
        </p:blipFill>
        <p:spPr bwMode="auto">
          <a:xfrm>
            <a:off x="6272213" y="4221163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3" name="Rectángulo 5">
            <a:extLst>
              <a:ext uri="{FF2B5EF4-FFF2-40B4-BE49-F238E27FC236}">
                <a16:creationId xmlns:a16="http://schemas.microsoft.com/office/drawing/2014/main" id="{3ED6900D-4BA0-00A2-5D94-D7C617DC5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4050" y="5380038"/>
            <a:ext cx="238125" cy="166687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34834" name="Rectángulo 6">
            <a:extLst>
              <a:ext uri="{FF2B5EF4-FFF2-40B4-BE49-F238E27FC236}">
                <a16:creationId xmlns:a16="http://schemas.microsoft.com/office/drawing/2014/main" id="{9A7D829D-3547-8EDC-E67A-2787E72E1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8463" y="4584700"/>
            <a:ext cx="776287" cy="1076325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s-ES" altLang="es-ES"/>
          </a:p>
        </p:txBody>
      </p:sp>
      <p:sp>
        <p:nvSpPr>
          <p:cNvPr id="34835" name="Conector recto 16">
            <a:extLst>
              <a:ext uri="{FF2B5EF4-FFF2-40B4-BE49-F238E27FC236}">
                <a16:creationId xmlns:a16="http://schemas.microsoft.com/office/drawing/2014/main" id="{19B9DE21-EF8C-A20C-00DD-BA1CABE6C01A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1600" y="5084763"/>
            <a:ext cx="288925" cy="0"/>
          </a:xfrm>
          <a:prstGeom prst="line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E054138E-5A72-8612-068D-DC23B4CC64F2}"/>
              </a:ext>
            </a:extLst>
          </p:cNvPr>
          <p:cNvSpPr/>
          <p:nvPr/>
        </p:nvSpPr>
        <p:spPr>
          <a:xfrm>
            <a:off x="395288" y="3357563"/>
            <a:ext cx="1368425" cy="1366837"/>
          </a:xfrm>
          <a:prstGeom prst="ellipse">
            <a:avLst/>
          </a:prstGeom>
          <a:solidFill>
            <a:srgbClr val="FF000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29FB60F5-A659-1ED2-0264-BCAC3B4BF2CB}"/>
              </a:ext>
            </a:extLst>
          </p:cNvPr>
          <p:cNvSpPr/>
          <p:nvPr/>
        </p:nvSpPr>
        <p:spPr>
          <a:xfrm rot="5400000">
            <a:off x="4577556" y="2991644"/>
            <a:ext cx="1609725" cy="325438"/>
          </a:xfrm>
          <a:prstGeom prst="rightArrow">
            <a:avLst/>
          </a:prstGeom>
          <a:solidFill>
            <a:srgbClr val="FF0000">
              <a:alpha val="50000"/>
            </a:srgbClr>
          </a:solidFill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1FD8DAC2-E576-3375-0EA7-FFFDA4157620}"/>
              </a:ext>
            </a:extLst>
          </p:cNvPr>
          <p:cNvSpPr/>
          <p:nvPr/>
        </p:nvSpPr>
        <p:spPr>
          <a:xfrm rot="5400000">
            <a:off x="6304757" y="4360069"/>
            <a:ext cx="1611312" cy="323850"/>
          </a:xfrm>
          <a:prstGeom prst="rightArrow">
            <a:avLst/>
          </a:prstGeom>
          <a:solidFill>
            <a:srgbClr val="FF0000">
              <a:alpha val="50000"/>
            </a:srgbClr>
          </a:solidFill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8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5" grpId="0" animBg="1"/>
      <p:bldP spid="34826" grpId="0" animBg="1"/>
      <p:bldP spid="34833" grpId="0" animBg="1"/>
      <p:bldP spid="34834" grpId="0" animBg="1"/>
      <p:bldP spid="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5 Rectángulo">
            <a:extLst>
              <a:ext uri="{FF2B5EF4-FFF2-40B4-BE49-F238E27FC236}">
                <a16:creationId xmlns:a16="http://schemas.microsoft.com/office/drawing/2014/main" id="{CF1FEE3A-1B51-6D2E-8318-007DC5414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1506538"/>
            <a:ext cx="77771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s-ES" altLang="es-AR" sz="1400"/>
          </a:p>
          <a:p>
            <a:pPr eaLnBrk="1" hangingPunct="1"/>
            <a:r>
              <a:rPr lang="es-ES" altLang="es-AR" b="1"/>
              <a:t>INTERVENCIÓN EN EL SUELO (MITIGACIÓN DE ESFUERZOS)</a:t>
            </a:r>
          </a:p>
        </p:txBody>
      </p:sp>
      <p:cxnSp>
        <p:nvCxnSpPr>
          <p:cNvPr id="10" name="9 Conector recto">
            <a:extLst>
              <a:ext uri="{FF2B5EF4-FFF2-40B4-BE49-F238E27FC236}">
                <a16:creationId xmlns:a16="http://schemas.microsoft.com/office/drawing/2014/main" id="{CF0251B1-E6D7-B971-46AC-218796BE26FF}"/>
              </a:ext>
            </a:extLst>
          </p:cNvPr>
          <p:cNvCxnSpPr>
            <a:cxnSpLocks/>
          </p:cNvCxnSpPr>
          <p:nvPr/>
        </p:nvCxnSpPr>
        <p:spPr>
          <a:xfrm>
            <a:off x="1214438" y="2060575"/>
            <a:ext cx="0" cy="446405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>
            <a:extLst>
              <a:ext uri="{FF2B5EF4-FFF2-40B4-BE49-F238E27FC236}">
                <a16:creationId xmlns:a16="http://schemas.microsoft.com/office/drawing/2014/main" id="{0E29DD8A-BBDA-34A2-F9B9-81811941055B}"/>
              </a:ext>
            </a:extLst>
          </p:cNvPr>
          <p:cNvCxnSpPr/>
          <p:nvPr/>
        </p:nvCxnSpPr>
        <p:spPr>
          <a:xfrm>
            <a:off x="1214438" y="2527300"/>
            <a:ext cx="539750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Rectángulo">
            <a:extLst>
              <a:ext uri="{FF2B5EF4-FFF2-40B4-BE49-F238E27FC236}">
                <a16:creationId xmlns:a16="http://schemas.microsoft.com/office/drawing/2014/main" id="{08C2EBE7-EF8D-2386-E16D-75C6F1E9819C}"/>
              </a:ext>
            </a:extLst>
          </p:cNvPr>
          <p:cNvSpPr/>
          <p:nvPr/>
        </p:nvSpPr>
        <p:spPr>
          <a:xfrm>
            <a:off x="1820863" y="2182813"/>
            <a:ext cx="5037137" cy="47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s-AR" sz="1600" b="1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Reducción de cambios de humedad</a:t>
            </a:r>
          </a:p>
        </p:txBody>
      </p:sp>
      <p:cxnSp>
        <p:nvCxnSpPr>
          <p:cNvPr id="19" name="18 Conector recto de flecha">
            <a:extLst>
              <a:ext uri="{FF2B5EF4-FFF2-40B4-BE49-F238E27FC236}">
                <a16:creationId xmlns:a16="http://schemas.microsoft.com/office/drawing/2014/main" id="{115991EA-D418-3ECD-D89C-1F6A960E7651}"/>
              </a:ext>
            </a:extLst>
          </p:cNvPr>
          <p:cNvCxnSpPr/>
          <p:nvPr/>
        </p:nvCxnSpPr>
        <p:spPr>
          <a:xfrm>
            <a:off x="1214438" y="4649788"/>
            <a:ext cx="539750" cy="1587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Rectángulo">
            <a:extLst>
              <a:ext uri="{FF2B5EF4-FFF2-40B4-BE49-F238E27FC236}">
                <a16:creationId xmlns:a16="http://schemas.microsoft.com/office/drawing/2014/main" id="{607EA19F-63E5-2246-BAE5-82B6B1CFA397}"/>
              </a:ext>
            </a:extLst>
          </p:cNvPr>
          <p:cNvSpPr/>
          <p:nvPr/>
        </p:nvSpPr>
        <p:spPr>
          <a:xfrm>
            <a:off x="1820863" y="4303713"/>
            <a:ext cx="5751512" cy="48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s-AR" sz="1600" b="1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Humedecimiento previo</a:t>
            </a:r>
          </a:p>
        </p:txBody>
      </p:sp>
      <p:cxnSp>
        <p:nvCxnSpPr>
          <p:cNvPr id="21" name="20 Conector recto de flecha">
            <a:extLst>
              <a:ext uri="{FF2B5EF4-FFF2-40B4-BE49-F238E27FC236}">
                <a16:creationId xmlns:a16="http://schemas.microsoft.com/office/drawing/2014/main" id="{5C9C8219-A1A0-1773-66BA-A7F454B106CE}"/>
              </a:ext>
            </a:extLst>
          </p:cNvPr>
          <p:cNvCxnSpPr/>
          <p:nvPr/>
        </p:nvCxnSpPr>
        <p:spPr>
          <a:xfrm>
            <a:off x="1214438" y="5303838"/>
            <a:ext cx="539750" cy="1587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Rectángulo">
            <a:extLst>
              <a:ext uri="{FF2B5EF4-FFF2-40B4-BE49-F238E27FC236}">
                <a16:creationId xmlns:a16="http://schemas.microsoft.com/office/drawing/2014/main" id="{E81406AA-1E53-FDF1-F9AD-B441EF46EB64}"/>
              </a:ext>
            </a:extLst>
          </p:cNvPr>
          <p:cNvSpPr/>
          <p:nvPr/>
        </p:nvSpPr>
        <p:spPr>
          <a:xfrm>
            <a:off x="1820863" y="5037138"/>
            <a:ext cx="5037137" cy="47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Sustitución del material activo</a:t>
            </a:r>
          </a:p>
        </p:txBody>
      </p:sp>
      <p:cxnSp>
        <p:nvCxnSpPr>
          <p:cNvPr id="23" name="22 Conector recto de flecha">
            <a:extLst>
              <a:ext uri="{FF2B5EF4-FFF2-40B4-BE49-F238E27FC236}">
                <a16:creationId xmlns:a16="http://schemas.microsoft.com/office/drawing/2014/main" id="{08F3F845-C549-51D3-724E-A83072894B92}"/>
              </a:ext>
            </a:extLst>
          </p:cNvPr>
          <p:cNvCxnSpPr/>
          <p:nvPr/>
        </p:nvCxnSpPr>
        <p:spPr>
          <a:xfrm>
            <a:off x="1214438" y="5926138"/>
            <a:ext cx="539750" cy="1587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Rectángulo">
            <a:extLst>
              <a:ext uri="{FF2B5EF4-FFF2-40B4-BE49-F238E27FC236}">
                <a16:creationId xmlns:a16="http://schemas.microsoft.com/office/drawing/2014/main" id="{416D0C3D-E8DE-F576-9669-F99792FE0BAD}"/>
              </a:ext>
            </a:extLst>
          </p:cNvPr>
          <p:cNvSpPr/>
          <p:nvPr/>
        </p:nvSpPr>
        <p:spPr>
          <a:xfrm>
            <a:off x="1835150" y="5661025"/>
            <a:ext cx="5749925" cy="47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Estabilización química</a:t>
            </a:r>
          </a:p>
        </p:txBody>
      </p:sp>
      <p:cxnSp>
        <p:nvCxnSpPr>
          <p:cNvPr id="45" name="44 Conector recto">
            <a:extLst>
              <a:ext uri="{FF2B5EF4-FFF2-40B4-BE49-F238E27FC236}">
                <a16:creationId xmlns:a16="http://schemas.microsoft.com/office/drawing/2014/main" id="{5E393286-6060-63F2-4B52-59CB73DFE1D2}"/>
              </a:ext>
            </a:extLst>
          </p:cNvPr>
          <p:cNvCxnSpPr/>
          <p:nvPr/>
        </p:nvCxnSpPr>
        <p:spPr>
          <a:xfrm rot="5400000">
            <a:off x="1858169" y="3350419"/>
            <a:ext cx="1285875" cy="1587"/>
          </a:xfrm>
          <a:prstGeom prst="line">
            <a:avLst/>
          </a:prstGeom>
          <a:ln w="317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Conector recto de flecha">
            <a:extLst>
              <a:ext uri="{FF2B5EF4-FFF2-40B4-BE49-F238E27FC236}">
                <a16:creationId xmlns:a16="http://schemas.microsoft.com/office/drawing/2014/main" id="{B4B195E8-21A0-B84F-61A4-1E09A0BEFBA2}"/>
              </a:ext>
            </a:extLst>
          </p:cNvPr>
          <p:cNvCxnSpPr/>
          <p:nvPr/>
        </p:nvCxnSpPr>
        <p:spPr>
          <a:xfrm>
            <a:off x="2500313" y="3106738"/>
            <a:ext cx="504825" cy="1587"/>
          </a:xfrm>
          <a:prstGeom prst="straightConnector1">
            <a:avLst/>
          </a:prstGeom>
          <a:ln w="3175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 de flecha">
            <a:extLst>
              <a:ext uri="{FF2B5EF4-FFF2-40B4-BE49-F238E27FC236}">
                <a16:creationId xmlns:a16="http://schemas.microsoft.com/office/drawing/2014/main" id="{302851F4-65E1-32C2-2FF8-87907A38FB76}"/>
              </a:ext>
            </a:extLst>
          </p:cNvPr>
          <p:cNvCxnSpPr/>
          <p:nvPr/>
        </p:nvCxnSpPr>
        <p:spPr>
          <a:xfrm>
            <a:off x="2500313" y="3422650"/>
            <a:ext cx="504825" cy="1588"/>
          </a:xfrm>
          <a:prstGeom prst="straightConnector1">
            <a:avLst/>
          </a:prstGeom>
          <a:ln w="3175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03" name="47 CuadroTexto">
            <a:extLst>
              <a:ext uri="{FF2B5EF4-FFF2-40B4-BE49-F238E27FC236}">
                <a16:creationId xmlns:a16="http://schemas.microsoft.com/office/drawing/2014/main" id="{CA7E70DD-D128-FDCE-7FB7-90AB2335A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2978150"/>
            <a:ext cx="1428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AR" altLang="es-AR" sz="1400"/>
              <a:t>Vegetación</a:t>
            </a:r>
            <a:endParaRPr lang="es-AR" altLang="es-AR" sz="1800"/>
          </a:p>
        </p:txBody>
      </p:sp>
      <p:sp>
        <p:nvSpPr>
          <p:cNvPr id="12304" name="48 CuadroTexto">
            <a:extLst>
              <a:ext uri="{FF2B5EF4-FFF2-40B4-BE49-F238E27FC236}">
                <a16:creationId xmlns:a16="http://schemas.microsoft.com/office/drawing/2014/main" id="{752BEE8A-A136-CEB5-0327-4159E4E21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3263900"/>
            <a:ext cx="1428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AR" altLang="es-AR" sz="1400"/>
              <a:t>Jardines</a:t>
            </a:r>
            <a:endParaRPr lang="es-AR" altLang="es-AR" sz="1800"/>
          </a:p>
        </p:txBody>
      </p:sp>
      <p:cxnSp>
        <p:nvCxnSpPr>
          <p:cNvPr id="50" name="49 Conector recto de flecha">
            <a:extLst>
              <a:ext uri="{FF2B5EF4-FFF2-40B4-BE49-F238E27FC236}">
                <a16:creationId xmlns:a16="http://schemas.microsoft.com/office/drawing/2014/main" id="{52CE074B-56AB-236E-C5EE-4F4524918E50}"/>
              </a:ext>
            </a:extLst>
          </p:cNvPr>
          <p:cNvCxnSpPr/>
          <p:nvPr/>
        </p:nvCxnSpPr>
        <p:spPr>
          <a:xfrm>
            <a:off x="2500313" y="3708400"/>
            <a:ext cx="503237" cy="1588"/>
          </a:xfrm>
          <a:prstGeom prst="straightConnector1">
            <a:avLst/>
          </a:prstGeom>
          <a:ln w="3175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06" name="50 CuadroTexto">
            <a:extLst>
              <a:ext uri="{FF2B5EF4-FFF2-40B4-BE49-F238E27FC236}">
                <a16:creationId xmlns:a16="http://schemas.microsoft.com/office/drawing/2014/main" id="{48A3A303-6194-847F-BC85-55A512DE2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3549650"/>
            <a:ext cx="1428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AR" altLang="es-AR" sz="1400"/>
              <a:t>Desagües</a:t>
            </a:r>
            <a:endParaRPr lang="es-AR" altLang="es-AR" sz="1800"/>
          </a:p>
        </p:txBody>
      </p:sp>
      <p:cxnSp>
        <p:nvCxnSpPr>
          <p:cNvPr id="52" name="51 Conector recto de flecha">
            <a:extLst>
              <a:ext uri="{FF2B5EF4-FFF2-40B4-BE49-F238E27FC236}">
                <a16:creationId xmlns:a16="http://schemas.microsoft.com/office/drawing/2014/main" id="{3947E6FD-0820-CD95-D52D-9C8F1EF44EC8}"/>
              </a:ext>
            </a:extLst>
          </p:cNvPr>
          <p:cNvCxnSpPr/>
          <p:nvPr/>
        </p:nvCxnSpPr>
        <p:spPr>
          <a:xfrm>
            <a:off x="2500313" y="3994150"/>
            <a:ext cx="503237" cy="1588"/>
          </a:xfrm>
          <a:prstGeom prst="straightConnector1">
            <a:avLst/>
          </a:prstGeom>
          <a:ln w="3175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08" name="52 CuadroTexto">
            <a:extLst>
              <a:ext uri="{FF2B5EF4-FFF2-40B4-BE49-F238E27FC236}">
                <a16:creationId xmlns:a16="http://schemas.microsoft.com/office/drawing/2014/main" id="{CE885304-9BDD-CCFA-EE22-3D8E5BDBF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3835400"/>
            <a:ext cx="1428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AR" altLang="es-AR" sz="1400"/>
              <a:t>Veredas</a:t>
            </a:r>
            <a:endParaRPr lang="es-AR" altLang="es-AR" sz="1800"/>
          </a:p>
        </p:txBody>
      </p:sp>
      <p:sp>
        <p:nvSpPr>
          <p:cNvPr id="12309" name="Rectangle 6">
            <a:extLst>
              <a:ext uri="{FF2B5EF4-FFF2-40B4-BE49-F238E27FC236}">
                <a16:creationId xmlns:a16="http://schemas.microsoft.com/office/drawing/2014/main" id="{54589BFA-3F4C-B4E1-67BA-C57DEBA4D6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260350"/>
            <a:ext cx="8153400" cy="990600"/>
          </a:xfrm>
        </p:spPr>
        <p:txBody>
          <a:bodyPr/>
          <a:lstStyle/>
          <a:p>
            <a:pPr eaLnBrk="1" hangingPunct="1"/>
            <a:r>
              <a:rPr lang="es-ES_tradnl" altLang="es-AR" sz="2400" b="1">
                <a:latin typeface="Tw Cen MT" panose="020B0602020104020603" pitchFamily="34" charset="0"/>
              </a:rPr>
              <a:t>PROYECTO NUEVO - ALTERNATIVAS DE DISEÑO</a:t>
            </a:r>
            <a:endParaRPr lang="es-ES_tradnl" altLang="es-AR" sz="2500" b="1">
              <a:latin typeface="Tw Cen MT" panose="020B0602020104020603" pitchFamily="34" charset="0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01722DB2-1F6E-03D2-F639-4D510B94F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6" r="63715" b="46796"/>
          <a:stretch>
            <a:fillRect/>
          </a:stretch>
        </p:blipFill>
        <p:spPr bwMode="auto">
          <a:xfrm>
            <a:off x="6427788" y="2212975"/>
            <a:ext cx="2643187" cy="318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1" name="Gráfico 19" descr="Lupa">
            <a:hlinkClick r:id="rId3" action="ppaction://hlinksldjump"/>
            <a:extLst>
              <a:ext uri="{FF2B5EF4-FFF2-40B4-BE49-F238E27FC236}">
                <a16:creationId xmlns:a16="http://schemas.microsoft.com/office/drawing/2014/main" id="{72C26906-592E-05C6-64F7-BAD8AE07E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638" y="5157788"/>
            <a:ext cx="3698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lecha: a la derecha 2">
            <a:hlinkClick r:id="rId5" action="ppaction://hlinksldjump"/>
            <a:extLst>
              <a:ext uri="{FF2B5EF4-FFF2-40B4-BE49-F238E27FC236}">
                <a16:creationId xmlns:a16="http://schemas.microsoft.com/office/drawing/2014/main" id="{2ECC6556-3626-D525-D43A-222B0BD56C67}"/>
              </a:ext>
            </a:extLst>
          </p:cNvPr>
          <p:cNvSpPr/>
          <p:nvPr/>
        </p:nvSpPr>
        <p:spPr>
          <a:xfrm>
            <a:off x="8701088" y="6524625"/>
            <a:ext cx="192087" cy="188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" name="23 Rectángulo">
            <a:extLst>
              <a:ext uri="{FF2B5EF4-FFF2-40B4-BE49-F238E27FC236}">
                <a16:creationId xmlns:a16="http://schemas.microsoft.com/office/drawing/2014/main" id="{40875439-601B-6978-9B4F-DF277EAB20CE}"/>
              </a:ext>
            </a:extLst>
          </p:cNvPr>
          <p:cNvSpPr/>
          <p:nvPr/>
        </p:nvSpPr>
        <p:spPr>
          <a:xfrm>
            <a:off x="1835150" y="6262688"/>
            <a:ext cx="5749925" cy="47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Uso de </a:t>
            </a:r>
            <a:r>
              <a:rPr lang="es-AR" b="1" dirty="0" err="1">
                <a:solidFill>
                  <a:schemeClr val="tx1"/>
                </a:solidFill>
              </a:rPr>
              <a:t>geosintéticos</a:t>
            </a:r>
            <a:endParaRPr lang="es-AR" b="1" dirty="0">
              <a:solidFill>
                <a:schemeClr val="tx1"/>
              </a:solidFill>
            </a:endParaRPr>
          </a:p>
        </p:txBody>
      </p:sp>
      <p:cxnSp>
        <p:nvCxnSpPr>
          <p:cNvPr id="5" name="22 Conector recto de flecha">
            <a:extLst>
              <a:ext uri="{FF2B5EF4-FFF2-40B4-BE49-F238E27FC236}">
                <a16:creationId xmlns:a16="http://schemas.microsoft.com/office/drawing/2014/main" id="{453AE366-CCD7-423B-EC5B-D3DDD6CE2FD5}"/>
              </a:ext>
            </a:extLst>
          </p:cNvPr>
          <p:cNvCxnSpPr/>
          <p:nvPr/>
        </p:nvCxnSpPr>
        <p:spPr>
          <a:xfrm>
            <a:off x="1223963" y="6524625"/>
            <a:ext cx="539750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315" name="Gráfico 19" descr="Lupa">
            <a:hlinkClick r:id="rId6" action="ppaction://hlinksldjump"/>
            <a:extLst>
              <a:ext uri="{FF2B5EF4-FFF2-40B4-BE49-F238E27FC236}">
                <a16:creationId xmlns:a16="http://schemas.microsoft.com/office/drawing/2014/main" id="{A8966DCD-8A82-DBA4-6423-D1D8DFDFD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6308725"/>
            <a:ext cx="3698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lecha: a la derecha 3">
            <a:hlinkClick r:id="rId7" action="ppaction://hlinksldjump"/>
            <a:extLst>
              <a:ext uri="{FF2B5EF4-FFF2-40B4-BE49-F238E27FC236}">
                <a16:creationId xmlns:a16="http://schemas.microsoft.com/office/drawing/2014/main" id="{0059C2E8-3E0F-5AF5-AEF5-1D2CBBF273AB}"/>
              </a:ext>
            </a:extLst>
          </p:cNvPr>
          <p:cNvSpPr/>
          <p:nvPr/>
        </p:nvSpPr>
        <p:spPr>
          <a:xfrm>
            <a:off x="8701088" y="1773238"/>
            <a:ext cx="192087" cy="1889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701CF64B-6D53-EC59-B030-DF3E0401F95A}"/>
              </a:ext>
            </a:extLst>
          </p:cNvPr>
          <p:cNvCxnSpPr>
            <a:cxnSpLocks/>
          </p:cNvCxnSpPr>
          <p:nvPr/>
        </p:nvCxnSpPr>
        <p:spPr>
          <a:xfrm>
            <a:off x="6418263" y="3213100"/>
            <a:ext cx="457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BA8D8631-73C6-1594-9A99-0DD82B8670F2}"/>
              </a:ext>
            </a:extLst>
          </p:cNvPr>
          <p:cNvCxnSpPr/>
          <p:nvPr/>
        </p:nvCxnSpPr>
        <p:spPr>
          <a:xfrm flipV="1">
            <a:off x="6831013" y="3213100"/>
            <a:ext cx="0" cy="3222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5D939A83-A624-1703-52F3-7ABB0D2558B7}"/>
              </a:ext>
            </a:extLst>
          </p:cNvPr>
          <p:cNvCxnSpPr/>
          <p:nvPr/>
        </p:nvCxnSpPr>
        <p:spPr>
          <a:xfrm flipV="1">
            <a:off x="6553200" y="3213100"/>
            <a:ext cx="0" cy="3222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0D0FDDC8-4750-8D73-1B0B-5CEB263D4978}"/>
              </a:ext>
            </a:extLst>
          </p:cNvPr>
          <p:cNvCxnSpPr/>
          <p:nvPr/>
        </p:nvCxnSpPr>
        <p:spPr>
          <a:xfrm flipV="1">
            <a:off x="6696075" y="3213100"/>
            <a:ext cx="0" cy="3222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CB4E1FFF-7A7F-1C75-3CD9-09C8CF34151A}"/>
              </a:ext>
            </a:extLst>
          </p:cNvPr>
          <p:cNvCxnSpPr>
            <a:cxnSpLocks/>
          </p:cNvCxnSpPr>
          <p:nvPr/>
        </p:nvCxnSpPr>
        <p:spPr>
          <a:xfrm flipV="1">
            <a:off x="8939213" y="3178175"/>
            <a:ext cx="0" cy="3222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955B9FAE-8917-AFB0-CBFE-A2D86B4096E6}"/>
              </a:ext>
            </a:extLst>
          </p:cNvPr>
          <p:cNvCxnSpPr>
            <a:cxnSpLocks/>
          </p:cNvCxnSpPr>
          <p:nvPr/>
        </p:nvCxnSpPr>
        <p:spPr>
          <a:xfrm>
            <a:off x="8578850" y="3178175"/>
            <a:ext cx="457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de flecha 53">
            <a:extLst>
              <a:ext uri="{FF2B5EF4-FFF2-40B4-BE49-F238E27FC236}">
                <a16:creationId xmlns:a16="http://schemas.microsoft.com/office/drawing/2014/main" id="{7E6B7405-195B-2852-41B4-BE8F0BD3F6DC}"/>
              </a:ext>
            </a:extLst>
          </p:cNvPr>
          <p:cNvCxnSpPr>
            <a:cxnSpLocks/>
          </p:cNvCxnSpPr>
          <p:nvPr/>
        </p:nvCxnSpPr>
        <p:spPr>
          <a:xfrm flipV="1">
            <a:off x="8675688" y="3178175"/>
            <a:ext cx="0" cy="3222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de flecha 54">
            <a:extLst>
              <a:ext uri="{FF2B5EF4-FFF2-40B4-BE49-F238E27FC236}">
                <a16:creationId xmlns:a16="http://schemas.microsoft.com/office/drawing/2014/main" id="{A8453FCC-78C7-83B9-2D2D-F5366F08D6DE}"/>
              </a:ext>
            </a:extLst>
          </p:cNvPr>
          <p:cNvCxnSpPr>
            <a:cxnSpLocks/>
          </p:cNvCxnSpPr>
          <p:nvPr/>
        </p:nvCxnSpPr>
        <p:spPr>
          <a:xfrm flipV="1">
            <a:off x="8820150" y="3178175"/>
            <a:ext cx="0" cy="3222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de flecha 55">
            <a:extLst>
              <a:ext uri="{FF2B5EF4-FFF2-40B4-BE49-F238E27FC236}">
                <a16:creationId xmlns:a16="http://schemas.microsoft.com/office/drawing/2014/main" id="{F50EA376-3794-441A-2BB5-F433CB10B30C}"/>
              </a:ext>
            </a:extLst>
          </p:cNvPr>
          <p:cNvCxnSpPr/>
          <p:nvPr/>
        </p:nvCxnSpPr>
        <p:spPr>
          <a:xfrm flipV="1">
            <a:off x="8907463" y="4652963"/>
            <a:ext cx="0" cy="32226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56">
            <a:extLst>
              <a:ext uri="{FF2B5EF4-FFF2-40B4-BE49-F238E27FC236}">
                <a16:creationId xmlns:a16="http://schemas.microsoft.com/office/drawing/2014/main" id="{AAF712E0-274E-ED91-8EB1-DE3404B7644D}"/>
              </a:ext>
            </a:extLst>
          </p:cNvPr>
          <p:cNvCxnSpPr>
            <a:cxnSpLocks/>
          </p:cNvCxnSpPr>
          <p:nvPr/>
        </p:nvCxnSpPr>
        <p:spPr>
          <a:xfrm>
            <a:off x="8532813" y="4652963"/>
            <a:ext cx="457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de flecha 57">
            <a:extLst>
              <a:ext uri="{FF2B5EF4-FFF2-40B4-BE49-F238E27FC236}">
                <a16:creationId xmlns:a16="http://schemas.microsoft.com/office/drawing/2014/main" id="{15B8E937-E2C3-AC40-13A7-0FDA4B677E1D}"/>
              </a:ext>
            </a:extLst>
          </p:cNvPr>
          <p:cNvCxnSpPr/>
          <p:nvPr/>
        </p:nvCxnSpPr>
        <p:spPr>
          <a:xfrm flipV="1">
            <a:off x="8631238" y="4652963"/>
            <a:ext cx="0" cy="32226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de flecha 58">
            <a:extLst>
              <a:ext uri="{FF2B5EF4-FFF2-40B4-BE49-F238E27FC236}">
                <a16:creationId xmlns:a16="http://schemas.microsoft.com/office/drawing/2014/main" id="{9E40F0B4-2CB8-995C-D4C5-F5C9ADCA0668}"/>
              </a:ext>
            </a:extLst>
          </p:cNvPr>
          <p:cNvCxnSpPr/>
          <p:nvPr/>
        </p:nvCxnSpPr>
        <p:spPr>
          <a:xfrm flipV="1">
            <a:off x="8774113" y="4652963"/>
            <a:ext cx="0" cy="32226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de flecha 59">
            <a:extLst>
              <a:ext uri="{FF2B5EF4-FFF2-40B4-BE49-F238E27FC236}">
                <a16:creationId xmlns:a16="http://schemas.microsoft.com/office/drawing/2014/main" id="{80D3E1CF-D0A8-E222-104D-EA46CC4C964A}"/>
              </a:ext>
            </a:extLst>
          </p:cNvPr>
          <p:cNvCxnSpPr/>
          <p:nvPr/>
        </p:nvCxnSpPr>
        <p:spPr>
          <a:xfrm flipV="1">
            <a:off x="6804025" y="4691063"/>
            <a:ext cx="0" cy="32226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de flecha 60">
            <a:extLst>
              <a:ext uri="{FF2B5EF4-FFF2-40B4-BE49-F238E27FC236}">
                <a16:creationId xmlns:a16="http://schemas.microsoft.com/office/drawing/2014/main" id="{CCDFE620-C15B-C8F2-78CD-F4E35E604F27}"/>
              </a:ext>
            </a:extLst>
          </p:cNvPr>
          <p:cNvCxnSpPr/>
          <p:nvPr/>
        </p:nvCxnSpPr>
        <p:spPr>
          <a:xfrm flipV="1">
            <a:off x="6516688" y="4691063"/>
            <a:ext cx="0" cy="32226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cto de flecha 61">
            <a:extLst>
              <a:ext uri="{FF2B5EF4-FFF2-40B4-BE49-F238E27FC236}">
                <a16:creationId xmlns:a16="http://schemas.microsoft.com/office/drawing/2014/main" id="{83054638-ED91-184C-DEAC-BA7E46FECA29}"/>
              </a:ext>
            </a:extLst>
          </p:cNvPr>
          <p:cNvCxnSpPr/>
          <p:nvPr/>
        </p:nvCxnSpPr>
        <p:spPr>
          <a:xfrm flipV="1">
            <a:off x="6659563" y="4691063"/>
            <a:ext cx="0" cy="32226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cto 62">
            <a:extLst>
              <a:ext uri="{FF2B5EF4-FFF2-40B4-BE49-F238E27FC236}">
                <a16:creationId xmlns:a16="http://schemas.microsoft.com/office/drawing/2014/main" id="{CC3F6F0B-8CD6-D989-0A32-0D8F9CC3E132}"/>
              </a:ext>
            </a:extLst>
          </p:cNvPr>
          <p:cNvCxnSpPr>
            <a:cxnSpLocks/>
          </p:cNvCxnSpPr>
          <p:nvPr/>
        </p:nvCxnSpPr>
        <p:spPr>
          <a:xfrm>
            <a:off x="6443663" y="4670425"/>
            <a:ext cx="4587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01" name="Conector recto 12300">
            <a:extLst>
              <a:ext uri="{FF2B5EF4-FFF2-40B4-BE49-F238E27FC236}">
                <a16:creationId xmlns:a16="http://schemas.microsoft.com/office/drawing/2014/main" id="{D9B9ADD5-0590-52B8-9C13-D138B01B235D}"/>
              </a:ext>
            </a:extLst>
          </p:cNvPr>
          <p:cNvCxnSpPr>
            <a:cxnSpLocks/>
          </p:cNvCxnSpPr>
          <p:nvPr/>
        </p:nvCxnSpPr>
        <p:spPr>
          <a:xfrm>
            <a:off x="3205163" y="4149725"/>
            <a:ext cx="7905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Imagen 12">
            <a:extLst>
              <a:ext uri="{FF2B5EF4-FFF2-40B4-BE49-F238E27FC236}">
                <a16:creationId xmlns:a16="http://schemas.microsoft.com/office/drawing/2014/main" id="{548C84BB-C970-9592-0B92-5B2A471F9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" t="48856" r="3008" b="7623"/>
          <a:stretch>
            <a:fillRect/>
          </a:stretch>
        </p:blipFill>
        <p:spPr bwMode="auto">
          <a:xfrm>
            <a:off x="179388" y="4221163"/>
            <a:ext cx="8785225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6">
            <a:extLst>
              <a:ext uri="{FF2B5EF4-FFF2-40B4-BE49-F238E27FC236}">
                <a16:creationId xmlns:a16="http://schemas.microsoft.com/office/drawing/2014/main" id="{CF2ADCD6-3BFF-B33D-E977-4AEAE0630C18}"/>
              </a:ext>
            </a:extLst>
          </p:cNvPr>
          <p:cNvSpPr txBox="1">
            <a:spLocks/>
          </p:cNvSpPr>
          <p:nvPr/>
        </p:nvSpPr>
        <p:spPr bwMode="auto">
          <a:xfrm>
            <a:off x="323850" y="260350"/>
            <a:ext cx="84391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CONSTRUCCIÓN EXISTENTE CON PATOLOGÍAS - DIAGNÓSTICO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sp>
        <p:nvSpPr>
          <p:cNvPr id="39940" name="1 Rectángulo">
            <a:extLst>
              <a:ext uri="{FF2B5EF4-FFF2-40B4-BE49-F238E27FC236}">
                <a16:creationId xmlns:a16="http://schemas.microsoft.com/office/drawing/2014/main" id="{E5B846EA-99FA-4E73-EC04-F9F1D82CE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1631950"/>
            <a:ext cx="316865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>
                <a:solidFill>
                  <a:srgbClr val="FF0000"/>
                </a:solidFill>
              </a:rPr>
              <a:t>ING. ESTRUCTURAL</a:t>
            </a:r>
            <a:endParaRPr lang="es-AR" altLang="es-AR"/>
          </a:p>
        </p:txBody>
      </p: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BF8F9321-FDDA-5077-622D-02E465412369}"/>
              </a:ext>
            </a:extLst>
          </p:cNvPr>
          <p:cNvCxnSpPr>
            <a:cxnSpLocks/>
          </p:cNvCxnSpPr>
          <p:nvPr/>
        </p:nvCxnSpPr>
        <p:spPr>
          <a:xfrm>
            <a:off x="6948488" y="2063750"/>
            <a:ext cx="0" cy="153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942" name="1 Rectángulo">
            <a:extLst>
              <a:ext uri="{FF2B5EF4-FFF2-40B4-BE49-F238E27FC236}">
                <a16:creationId xmlns:a16="http://schemas.microsoft.com/office/drawing/2014/main" id="{2BEBFB51-4B20-837C-8EC6-3DE22FB54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2266950"/>
            <a:ext cx="316865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/>
              <a:t>MAPEO DE PATOLOGÍAS</a:t>
            </a:r>
            <a:endParaRPr lang="es-AR" altLang="es-AR"/>
          </a:p>
        </p:txBody>
      </p:sp>
      <p:sp>
        <p:nvSpPr>
          <p:cNvPr id="2" name="Flecha: a la derecha 1">
            <a:hlinkClick r:id="rId3" action="ppaction://hlinksldjump"/>
            <a:extLst>
              <a:ext uri="{FF2B5EF4-FFF2-40B4-BE49-F238E27FC236}">
                <a16:creationId xmlns:a16="http://schemas.microsoft.com/office/drawing/2014/main" id="{07722DB5-0EA8-2526-40A9-A7ED5BA0B82A}"/>
              </a:ext>
            </a:extLst>
          </p:cNvPr>
          <p:cNvSpPr/>
          <p:nvPr/>
        </p:nvSpPr>
        <p:spPr>
          <a:xfrm rot="10800000">
            <a:off x="8701088" y="6524625"/>
            <a:ext cx="192087" cy="188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FEE74580-A7D0-BE38-FA41-2B025BC6EAB7}"/>
              </a:ext>
            </a:extLst>
          </p:cNvPr>
          <p:cNvSpPr/>
          <p:nvPr/>
        </p:nvSpPr>
        <p:spPr>
          <a:xfrm>
            <a:off x="323850" y="5157788"/>
            <a:ext cx="1368425" cy="1366837"/>
          </a:xfrm>
          <a:prstGeom prst="ellipse">
            <a:avLst/>
          </a:prstGeom>
          <a:solidFill>
            <a:srgbClr val="FF000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104E62C-46D8-785D-9258-20CFCE7D6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1" t="65631" r="77089" b="9106"/>
          <a:stretch>
            <a:fillRect/>
          </a:stretch>
        </p:blipFill>
        <p:spPr bwMode="auto">
          <a:xfrm>
            <a:off x="827088" y="1557338"/>
            <a:ext cx="338455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FCB6158-89D3-2B85-6E1A-DA2301A1E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700213"/>
            <a:ext cx="74168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6">
            <a:extLst>
              <a:ext uri="{FF2B5EF4-FFF2-40B4-BE49-F238E27FC236}">
                <a16:creationId xmlns:a16="http://schemas.microsoft.com/office/drawing/2014/main" id="{097E8581-DE15-7940-5DA7-BEA53ABDD6AF}"/>
              </a:ext>
            </a:extLst>
          </p:cNvPr>
          <p:cNvSpPr txBox="1">
            <a:spLocks/>
          </p:cNvSpPr>
          <p:nvPr/>
        </p:nvSpPr>
        <p:spPr bwMode="auto">
          <a:xfrm>
            <a:off x="323850" y="260350"/>
            <a:ext cx="84391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CONSTRUCCIÓN EXISTENTE CON PATOLOGÍAS - DIAGNÓSTICO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sp>
        <p:nvSpPr>
          <p:cNvPr id="40964" name="1 Rectángulo">
            <a:extLst>
              <a:ext uri="{FF2B5EF4-FFF2-40B4-BE49-F238E27FC236}">
                <a16:creationId xmlns:a16="http://schemas.microsoft.com/office/drawing/2014/main" id="{E538CBA1-5DE8-B1DC-54BA-AA2A33215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1557338"/>
            <a:ext cx="2592388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>
                <a:solidFill>
                  <a:srgbClr val="FF0000"/>
                </a:solidFill>
              </a:rPr>
              <a:t>ING. ESTRUCTURAL</a:t>
            </a:r>
            <a:endParaRPr lang="es-AR" altLang="es-AR"/>
          </a:p>
        </p:txBody>
      </p:sp>
      <p:sp>
        <p:nvSpPr>
          <p:cNvPr id="40965" name="1 Rectángulo">
            <a:hlinkClick r:id="rId3" action="ppaction://hlinksldjump"/>
            <a:extLst>
              <a:ext uri="{FF2B5EF4-FFF2-40B4-BE49-F238E27FC236}">
                <a16:creationId xmlns:a16="http://schemas.microsoft.com/office/drawing/2014/main" id="{C71BA0C3-6355-6E58-FCED-4B825B84F7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133600"/>
            <a:ext cx="2592388" cy="935038"/>
          </a:xfrm>
          <a:prstGeom prst="rect">
            <a:avLst/>
          </a:prstGeom>
          <a:solidFill>
            <a:srgbClr val="FF0000">
              <a:alpha val="2509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_tradnl" altLang="es-AR" b="1"/>
              <a:t>CALIBRACIÓN MODELO</a:t>
            </a:r>
          </a:p>
          <a:p>
            <a:pPr algn="ctr" eaLnBrk="1" hangingPunct="1"/>
            <a:r>
              <a:rPr lang="es-ES_tradnl" altLang="es-AR" b="1"/>
              <a:t>(t</a:t>
            </a:r>
            <a:r>
              <a:rPr lang="es-ES" altLang="es-AR" b="1"/>
              <a:t>ensiones vs. falla</a:t>
            </a:r>
            <a:r>
              <a:rPr lang="es-ES_tradnl" altLang="es-AR" b="1"/>
              <a:t>)</a:t>
            </a:r>
            <a:endParaRPr lang="es-AR" altLang="es-AR"/>
          </a:p>
        </p:txBody>
      </p:sp>
      <p:cxnSp>
        <p:nvCxnSpPr>
          <p:cNvPr id="24607" name="Conector recto de flecha 24606">
            <a:extLst>
              <a:ext uri="{FF2B5EF4-FFF2-40B4-BE49-F238E27FC236}">
                <a16:creationId xmlns:a16="http://schemas.microsoft.com/office/drawing/2014/main" id="{728E37F0-B9A3-3717-1B05-03282DE1FA33}"/>
              </a:ext>
            </a:extLst>
          </p:cNvPr>
          <p:cNvCxnSpPr>
            <a:cxnSpLocks/>
          </p:cNvCxnSpPr>
          <p:nvPr/>
        </p:nvCxnSpPr>
        <p:spPr>
          <a:xfrm>
            <a:off x="1331913" y="1976438"/>
            <a:ext cx="0" cy="157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Flecha: a la derecha 1">
            <a:hlinkClick r:id="rId4" action="ppaction://hlinksldjump"/>
            <a:extLst>
              <a:ext uri="{FF2B5EF4-FFF2-40B4-BE49-F238E27FC236}">
                <a16:creationId xmlns:a16="http://schemas.microsoft.com/office/drawing/2014/main" id="{25CF4B4C-7589-F22D-A034-D89023C3534A}"/>
              </a:ext>
            </a:extLst>
          </p:cNvPr>
          <p:cNvSpPr/>
          <p:nvPr/>
        </p:nvSpPr>
        <p:spPr>
          <a:xfrm rot="10800000">
            <a:off x="8701088" y="6524625"/>
            <a:ext cx="192087" cy="188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40968" name="Imagen 4">
            <a:extLst>
              <a:ext uri="{FF2B5EF4-FFF2-40B4-BE49-F238E27FC236}">
                <a16:creationId xmlns:a16="http://schemas.microsoft.com/office/drawing/2014/main" id="{034566E6-2976-C09E-70E6-3616E2DBD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700213"/>
            <a:ext cx="74168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79496C4-F311-3798-0E42-0FE3B6AA1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700213"/>
            <a:ext cx="424815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10091DEF-ADE8-5C9B-B9A4-EEF0A213836B}"/>
              </a:ext>
            </a:extLst>
          </p:cNvPr>
          <p:cNvSpPr/>
          <p:nvPr/>
        </p:nvSpPr>
        <p:spPr>
          <a:xfrm>
            <a:off x="5508625" y="2708275"/>
            <a:ext cx="576263" cy="5762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AB45EE4A-9488-0529-0883-D8D004946016}"/>
              </a:ext>
            </a:extLst>
          </p:cNvPr>
          <p:cNvSpPr/>
          <p:nvPr/>
        </p:nvSpPr>
        <p:spPr>
          <a:xfrm>
            <a:off x="7596188" y="2708275"/>
            <a:ext cx="576262" cy="5762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5D00CE39-BCDC-7120-38DE-88F5356E4A1F}"/>
              </a:ext>
            </a:extLst>
          </p:cNvPr>
          <p:cNvSpPr/>
          <p:nvPr/>
        </p:nvSpPr>
        <p:spPr>
          <a:xfrm>
            <a:off x="5903913" y="3124200"/>
            <a:ext cx="1712912" cy="446088"/>
          </a:xfrm>
          <a:custGeom>
            <a:avLst/>
            <a:gdLst>
              <a:gd name="connsiteX0" fmla="*/ 0 w 1713391"/>
              <a:gd name="connsiteY0" fmla="*/ 133165 h 445881"/>
              <a:gd name="connsiteX1" fmla="*/ 798991 w 1713391"/>
              <a:gd name="connsiteY1" fmla="*/ 443883 h 445881"/>
              <a:gd name="connsiteX2" fmla="*/ 1713391 w 1713391"/>
              <a:gd name="connsiteY2" fmla="*/ 0 h 445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3391" h="445881">
                <a:moveTo>
                  <a:pt x="0" y="133165"/>
                </a:moveTo>
                <a:cubicBezTo>
                  <a:pt x="256713" y="299621"/>
                  <a:pt x="513426" y="466077"/>
                  <a:pt x="798991" y="443883"/>
                </a:cubicBezTo>
                <a:cubicBezTo>
                  <a:pt x="1084556" y="421689"/>
                  <a:pt x="1398973" y="210844"/>
                  <a:pt x="1713391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Rectángulo">
            <a:extLst>
              <a:ext uri="{FF2B5EF4-FFF2-40B4-BE49-F238E27FC236}">
                <a16:creationId xmlns:a16="http://schemas.microsoft.com/office/drawing/2014/main" id="{00EBD262-DD5D-CCC1-E34F-72018EFD0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628775"/>
            <a:ext cx="77771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s-ES_tradnl" altLang="es-AR" b="1"/>
              <a:t>La problemática existe, es una realidad visible en muchas obras de la región.</a:t>
            </a:r>
            <a:endParaRPr lang="es-AR" altLang="es-AR"/>
          </a:p>
        </p:txBody>
      </p:sp>
      <p:sp>
        <p:nvSpPr>
          <p:cNvPr id="6" name="1 Rectángulo">
            <a:extLst>
              <a:ext uri="{FF2B5EF4-FFF2-40B4-BE49-F238E27FC236}">
                <a16:creationId xmlns:a16="http://schemas.microsoft.com/office/drawing/2014/main" id="{6C59CE71-2737-9DCC-E3AF-E8BFA46EE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349500"/>
            <a:ext cx="77771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s-ES_tradnl" altLang="es-AR" b="1"/>
              <a:t>La enseñanza de la Ingeniería Geotécnica, y en consecuencia la práctica profesional de la Ingeniería Geotécnica, en general no consideran debidamente su análisis.</a:t>
            </a:r>
            <a:endParaRPr lang="es-AR" altLang="es-AR"/>
          </a:p>
        </p:txBody>
      </p:sp>
      <p:sp>
        <p:nvSpPr>
          <p:cNvPr id="7" name="1 Rectángulo">
            <a:extLst>
              <a:ext uri="{FF2B5EF4-FFF2-40B4-BE49-F238E27FC236}">
                <a16:creationId xmlns:a16="http://schemas.microsoft.com/office/drawing/2014/main" id="{116B3DAB-48DD-438A-A1D4-1E17E3582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357563"/>
            <a:ext cx="77771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s-ES_tradnl" altLang="es-AR" b="1"/>
              <a:t>Lo mismo ocurre en la Ingeniería Estructural.</a:t>
            </a:r>
            <a:endParaRPr lang="es-AR" altLang="es-AR"/>
          </a:p>
        </p:txBody>
      </p:sp>
      <p:sp>
        <p:nvSpPr>
          <p:cNvPr id="8" name="1 Rectángulo">
            <a:extLst>
              <a:ext uri="{FF2B5EF4-FFF2-40B4-BE49-F238E27FC236}">
                <a16:creationId xmlns:a16="http://schemas.microsoft.com/office/drawing/2014/main" id="{2F78263A-EA89-7C29-0D19-04BABCDBE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860800"/>
            <a:ext cx="77771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s-ES_tradnl" altLang="es-AR" b="1"/>
              <a:t>El motivo principal: la inercia en la aplicación de los estudios y protocolos tradicionales a situaciones de interacción que se apartan de los mismos. </a:t>
            </a:r>
            <a:endParaRPr lang="es-AR" altLang="es-AR"/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3CD181C8-5CFB-A65F-A0D3-9CDEB290E2A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260350"/>
            <a:ext cx="8153400" cy="990600"/>
          </a:xfrm>
        </p:spPr>
        <p:txBody>
          <a:bodyPr/>
          <a:lstStyle/>
          <a:p>
            <a:pPr eaLnBrk="1" hangingPunct="1"/>
            <a:r>
              <a:rPr lang="es-ES_tradnl" altLang="es-AR" sz="2400" b="1">
                <a:latin typeface="Tw Cen MT" panose="020B0602020104020603" pitchFamily="34" charset="0"/>
              </a:rPr>
              <a:t>CONCLUSIONES</a:t>
            </a:r>
            <a:endParaRPr lang="es-ES_tradnl" altLang="es-AR" sz="2500" b="1">
              <a:latin typeface="Tw Cen MT" panose="020B0602020104020603" pitchFamily="34" charset="0"/>
            </a:endParaRPr>
          </a:p>
        </p:txBody>
      </p:sp>
      <p:sp>
        <p:nvSpPr>
          <p:cNvPr id="2" name="1 Rectángulo">
            <a:extLst>
              <a:ext uri="{FF2B5EF4-FFF2-40B4-BE49-F238E27FC236}">
                <a16:creationId xmlns:a16="http://schemas.microsoft.com/office/drawing/2014/main" id="{05A8BBC6-C239-C29A-8D2B-D05C14B29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868863"/>
            <a:ext cx="77771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s-ES_tradnl" altLang="es-AR" b="1"/>
              <a:t>Desde la Ingeniería Geotécnica se requiere la aplicación de métodos directos e indirectos de predicción. </a:t>
            </a:r>
            <a:r>
              <a:rPr lang="es-ES_tradnl" altLang="es-AR" b="1" u="sng">
                <a:solidFill>
                  <a:srgbClr val="FF0000"/>
                </a:solidFill>
              </a:rPr>
              <a:t>Geotecnia adecuada</a:t>
            </a:r>
            <a:r>
              <a:rPr lang="es-ES_tradnl" altLang="es-AR" b="1"/>
              <a:t>.</a:t>
            </a:r>
          </a:p>
        </p:txBody>
      </p:sp>
      <p:sp>
        <p:nvSpPr>
          <p:cNvPr id="3" name="1 Rectángulo">
            <a:extLst>
              <a:ext uri="{FF2B5EF4-FFF2-40B4-BE49-F238E27FC236}">
                <a16:creationId xmlns:a16="http://schemas.microsoft.com/office/drawing/2014/main" id="{4EDFAF13-7BAC-668B-B979-D97764F8A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5745163"/>
            <a:ext cx="77771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s-ES_tradnl" altLang="es-AR" b="1"/>
              <a:t>Desde la Ingeniería Estructural se requiere la comprensión de los fenómenos de interacción y la aceptación de la variabilidad de las condiciones de borde. </a:t>
            </a:r>
            <a:r>
              <a:rPr lang="es-ES_tradnl" altLang="es-AR" b="1" u="sng">
                <a:solidFill>
                  <a:srgbClr val="FF0000"/>
                </a:solidFill>
              </a:rPr>
              <a:t>Análisis estructural adecuado</a:t>
            </a:r>
            <a:r>
              <a:rPr lang="es-ES_tradnl" altLang="es-AR" b="1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2" grpId="0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>
            <a:extLst>
              <a:ext uri="{FF2B5EF4-FFF2-40B4-BE49-F238E27FC236}">
                <a16:creationId xmlns:a16="http://schemas.microsoft.com/office/drawing/2014/main" id="{18933434-84BB-BF08-8901-D55ED8BFC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513" y="180975"/>
            <a:ext cx="8275637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AR" altLang="es-ES" sz="2800" b="1"/>
              <a:t>Análisis de comportamiento de construcciones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AR" altLang="es-ES" sz="2800" b="1"/>
              <a:t>livianas fundadas en suelos de elevado PRH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_tradnl" altLang="es-AR" sz="1800" b="1"/>
          </a:p>
        </p:txBody>
      </p:sp>
      <p:pic>
        <p:nvPicPr>
          <p:cNvPr id="43011" name="Imagen 8">
            <a:extLst>
              <a:ext uri="{FF2B5EF4-FFF2-40B4-BE49-F238E27FC236}">
                <a16:creationId xmlns:a16="http://schemas.microsoft.com/office/drawing/2014/main" id="{057FAA52-63A7-306D-EFF4-7310E38D0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349500"/>
            <a:ext cx="6315075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Rectángulo">
            <a:extLst>
              <a:ext uri="{FF2B5EF4-FFF2-40B4-BE49-F238E27FC236}">
                <a16:creationId xmlns:a16="http://schemas.microsoft.com/office/drawing/2014/main" id="{774966ED-17CA-5E3D-05F0-CF48B6EEF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773238"/>
            <a:ext cx="8424862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es-ES_tradnl" b="1" u="sng" dirty="0">
                <a:latin typeface="+mj-lt"/>
              </a:rPr>
              <a:t>Factores condicionantes</a:t>
            </a:r>
            <a:r>
              <a:rPr lang="es-ES_tradnl" b="1" dirty="0">
                <a:latin typeface="+mj-lt"/>
              </a:rPr>
              <a:t> </a:t>
            </a:r>
            <a:endParaRPr lang="es-AR" altLang="es-AR" b="1" dirty="0">
              <a:latin typeface="+mj-lt"/>
            </a:endParaRPr>
          </a:p>
        </p:txBody>
      </p:sp>
      <p:sp>
        <p:nvSpPr>
          <p:cNvPr id="5" name="1 Rectángulo">
            <a:extLst>
              <a:ext uri="{FF2B5EF4-FFF2-40B4-BE49-F238E27FC236}">
                <a16:creationId xmlns:a16="http://schemas.microsoft.com/office/drawing/2014/main" id="{0F0FD133-8191-9689-954D-BCD171EBE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133600"/>
            <a:ext cx="8424862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es-ES_tradnl" dirty="0"/>
              <a:t>El fenómeno de hinchamiento de los suelos parcialmente saturados está condicionado a la existencia de </a:t>
            </a:r>
            <a:r>
              <a:rPr lang="es-ES_tradnl" b="1" u="sng" dirty="0"/>
              <a:t>suelos susceptibles</a:t>
            </a:r>
            <a:r>
              <a:rPr lang="es-ES_tradnl" dirty="0"/>
              <a:t>, </a:t>
            </a:r>
            <a:r>
              <a:rPr lang="es-ES_tradnl" b="1" u="sng" dirty="0"/>
              <a:t>condiciones físicas del material</a:t>
            </a:r>
            <a:r>
              <a:rPr lang="es-ES_tradnl" dirty="0"/>
              <a:t> y a la posibilidad que se produzcan los </a:t>
            </a:r>
            <a:r>
              <a:rPr lang="es-ES_tradnl" b="1" u="sng" dirty="0"/>
              <a:t>cambios de humedad</a:t>
            </a:r>
            <a:r>
              <a:rPr lang="es-ES_tradnl" dirty="0"/>
              <a:t> necesarios.</a:t>
            </a:r>
            <a:endParaRPr lang="es-AR" altLang="es-AR" b="1" dirty="0">
              <a:latin typeface="+mj-lt"/>
            </a:endParaRPr>
          </a:p>
        </p:txBody>
      </p:sp>
      <p:sp>
        <p:nvSpPr>
          <p:cNvPr id="6" name="1 Rectángulo">
            <a:extLst>
              <a:ext uri="{FF2B5EF4-FFF2-40B4-BE49-F238E27FC236}">
                <a16:creationId xmlns:a16="http://schemas.microsoft.com/office/drawing/2014/main" id="{3FC39DB7-A8C0-1999-B69F-B00174026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527425"/>
            <a:ext cx="8424863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es-ES_tradnl" b="1" dirty="0">
                <a:latin typeface="+mj-lt"/>
              </a:rPr>
              <a:t>Susceptibilidad y condiciones físicas</a:t>
            </a:r>
            <a:endParaRPr lang="es-AR" altLang="es-AR" b="1" dirty="0">
              <a:latin typeface="+mj-lt"/>
            </a:endParaRPr>
          </a:p>
        </p:txBody>
      </p:sp>
      <p:sp>
        <p:nvSpPr>
          <p:cNvPr id="7" name="1 Rectángulo">
            <a:extLst>
              <a:ext uri="{FF2B5EF4-FFF2-40B4-BE49-F238E27FC236}">
                <a16:creationId xmlns:a16="http://schemas.microsoft.com/office/drawing/2014/main" id="{99A8CD7C-5947-579A-1BCE-EDF569AC2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3789363"/>
            <a:ext cx="8423275" cy="25844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es-ES_tradnl" dirty="0"/>
              <a:t>Los factores que regulan la potencialidad de los suelos a las variaciones volumétricas, la magnitud del cambio y la presión de expansión: </a:t>
            </a:r>
            <a:endParaRPr lang="es-ES" dirty="0"/>
          </a:p>
          <a:p>
            <a:pPr>
              <a:defRPr/>
            </a:pPr>
            <a:r>
              <a:rPr lang="es-ES_tradnl" dirty="0"/>
              <a:t> </a:t>
            </a:r>
            <a:endParaRPr lang="es-ES" dirty="0"/>
          </a:p>
          <a:p>
            <a:pPr lvl="1">
              <a:defRPr/>
            </a:pPr>
            <a:r>
              <a:rPr lang="es-ES_tradnl" dirty="0"/>
              <a:t>Composición del suelo</a:t>
            </a:r>
            <a:endParaRPr lang="es-ES" dirty="0"/>
          </a:p>
          <a:p>
            <a:pPr lvl="1">
              <a:defRPr/>
            </a:pPr>
            <a:r>
              <a:rPr lang="es-ES_tradnl" dirty="0">
                <a:solidFill>
                  <a:srgbClr val="FF0000"/>
                </a:solidFill>
              </a:rPr>
              <a:t>Cationes de cambio disponibles</a:t>
            </a:r>
            <a:endParaRPr lang="es-ES" dirty="0">
              <a:solidFill>
                <a:srgbClr val="FF0000"/>
              </a:solidFill>
            </a:endParaRPr>
          </a:p>
          <a:p>
            <a:pPr lvl="1">
              <a:defRPr/>
            </a:pPr>
            <a:r>
              <a:rPr lang="es-ES_tradnl" dirty="0"/>
              <a:t>Estructura del suelo</a:t>
            </a:r>
            <a:endParaRPr lang="es-ES" dirty="0"/>
          </a:p>
          <a:p>
            <a:pPr lvl="1">
              <a:defRPr/>
            </a:pPr>
            <a:r>
              <a:rPr lang="es-ES_tradnl" dirty="0">
                <a:solidFill>
                  <a:srgbClr val="FF0000"/>
                </a:solidFill>
              </a:rPr>
              <a:t>Cementaciones y enlaces </a:t>
            </a:r>
            <a:r>
              <a:rPr lang="es-ES_tradnl" dirty="0" err="1">
                <a:solidFill>
                  <a:srgbClr val="FF0000"/>
                </a:solidFill>
              </a:rPr>
              <a:t>diagenéticos</a:t>
            </a:r>
            <a:endParaRPr lang="es-ES" dirty="0">
              <a:solidFill>
                <a:srgbClr val="FF0000"/>
              </a:solidFill>
            </a:endParaRPr>
          </a:p>
          <a:p>
            <a:pPr lvl="1">
              <a:defRPr/>
            </a:pPr>
            <a:r>
              <a:rPr lang="es-ES_tradnl" dirty="0">
                <a:solidFill>
                  <a:srgbClr val="FF0000"/>
                </a:solidFill>
              </a:rPr>
              <a:t>Densidad y humedad inicial</a:t>
            </a:r>
            <a:endParaRPr lang="es-ES" dirty="0">
              <a:solidFill>
                <a:srgbClr val="FF0000"/>
              </a:solidFill>
            </a:endParaRPr>
          </a:p>
          <a:p>
            <a:pPr lvl="1">
              <a:defRPr/>
            </a:pPr>
            <a:r>
              <a:rPr lang="es-ES_tradnl" dirty="0">
                <a:solidFill>
                  <a:srgbClr val="FF0000"/>
                </a:solidFill>
              </a:rPr>
              <a:t>Compactación</a:t>
            </a:r>
            <a:endParaRPr lang="es-AR" altLang="es-AR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1 Rectángulo">
            <a:extLst>
              <a:ext uri="{FF2B5EF4-FFF2-40B4-BE49-F238E27FC236}">
                <a16:creationId xmlns:a16="http://schemas.microsoft.com/office/drawing/2014/main" id="{21642F8C-E3D8-F7C7-DFE8-F004D9592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4652963"/>
            <a:ext cx="3744913" cy="2032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>
              <a:defRPr/>
            </a:pPr>
            <a:r>
              <a:rPr lang="es-ES_tradnl" dirty="0">
                <a:solidFill>
                  <a:srgbClr val="FF0000"/>
                </a:solidFill>
              </a:rPr>
              <a:t>Espesor del estrato</a:t>
            </a:r>
            <a:endParaRPr lang="es-ES" dirty="0">
              <a:solidFill>
                <a:srgbClr val="FF0000"/>
              </a:solidFill>
            </a:endParaRPr>
          </a:p>
          <a:p>
            <a:pPr lvl="1">
              <a:defRPr/>
            </a:pPr>
            <a:r>
              <a:rPr lang="es-ES_tradnl" dirty="0"/>
              <a:t>Estado tensional</a:t>
            </a:r>
            <a:endParaRPr lang="es-ES" dirty="0"/>
          </a:p>
          <a:p>
            <a:pPr lvl="1">
              <a:defRPr/>
            </a:pPr>
            <a:r>
              <a:rPr lang="es-ES_tradnl" dirty="0"/>
              <a:t>Confinamiento superficial</a:t>
            </a:r>
            <a:endParaRPr lang="es-ES" dirty="0"/>
          </a:p>
          <a:p>
            <a:pPr lvl="1">
              <a:defRPr/>
            </a:pPr>
            <a:r>
              <a:rPr lang="es-ES_tradnl" dirty="0"/>
              <a:t>Trayectoria de las tensiones</a:t>
            </a:r>
            <a:endParaRPr lang="es-ES" dirty="0"/>
          </a:p>
          <a:p>
            <a:pPr lvl="1">
              <a:defRPr/>
            </a:pPr>
            <a:r>
              <a:rPr lang="es-ES_tradnl" dirty="0">
                <a:solidFill>
                  <a:srgbClr val="FF0000"/>
                </a:solidFill>
              </a:rPr>
              <a:t>Succión</a:t>
            </a:r>
            <a:endParaRPr lang="es-ES" dirty="0">
              <a:solidFill>
                <a:srgbClr val="FF0000"/>
              </a:solidFill>
            </a:endParaRPr>
          </a:p>
          <a:p>
            <a:pPr lvl="1">
              <a:defRPr/>
            </a:pPr>
            <a:r>
              <a:rPr lang="es-ES_tradnl" dirty="0"/>
              <a:t>Tiempo</a:t>
            </a:r>
            <a:endParaRPr lang="es-ES" dirty="0"/>
          </a:p>
          <a:p>
            <a:pPr lvl="1">
              <a:defRPr/>
            </a:pPr>
            <a:r>
              <a:rPr lang="es-ES_tradnl" dirty="0"/>
              <a:t>Temperatura</a:t>
            </a:r>
            <a:endParaRPr lang="es-AR" altLang="es-AR" b="1" dirty="0">
              <a:latin typeface="+mj-lt"/>
            </a:endParaRPr>
          </a:p>
        </p:txBody>
      </p:sp>
      <p:sp>
        <p:nvSpPr>
          <p:cNvPr id="13319" name="Rectangle 6">
            <a:extLst>
              <a:ext uri="{FF2B5EF4-FFF2-40B4-BE49-F238E27FC236}">
                <a16:creationId xmlns:a16="http://schemas.microsoft.com/office/drawing/2014/main" id="{E5E45F49-EE24-E1E6-B32D-20FDB255E3F0}"/>
              </a:ext>
            </a:extLst>
          </p:cNvPr>
          <p:cNvSpPr txBox="1">
            <a:spLocks/>
          </p:cNvSpPr>
          <p:nvPr/>
        </p:nvSpPr>
        <p:spPr bwMode="auto">
          <a:xfrm>
            <a:off x="609600" y="26035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PROYECTO NUEVO - ALTERNATIVAS DE DISEÑO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Rectángulo">
            <a:extLst>
              <a:ext uri="{FF2B5EF4-FFF2-40B4-BE49-F238E27FC236}">
                <a16:creationId xmlns:a16="http://schemas.microsoft.com/office/drawing/2014/main" id="{E8C6EA38-786B-1D2B-E933-DFC0942FC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773238"/>
            <a:ext cx="8424862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es-ES_tradnl" b="1" dirty="0">
                <a:latin typeface="+mj-lt"/>
              </a:rPr>
              <a:t>Cambios de humedad</a:t>
            </a:r>
            <a:endParaRPr lang="es-AR" altLang="es-AR" b="1" dirty="0">
              <a:latin typeface="+mj-lt"/>
            </a:endParaRPr>
          </a:p>
        </p:txBody>
      </p:sp>
      <p:sp>
        <p:nvSpPr>
          <p:cNvPr id="14339" name="1 Rectángulo">
            <a:extLst>
              <a:ext uri="{FF2B5EF4-FFF2-40B4-BE49-F238E27FC236}">
                <a16:creationId xmlns:a16="http://schemas.microsoft.com/office/drawing/2014/main" id="{91E8C1AE-2279-F560-E5C6-0489534E7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205038"/>
            <a:ext cx="84248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s-ES_tradnl" altLang="es-ES"/>
              <a:t>Los aspectos mencionados caracterizan la potencialidad de un suelo a las variaciones volumétricas, pero, para que el fenómeno se inicie, debe suministrase el agua necesaria para el cambio de humedad. </a:t>
            </a:r>
            <a:r>
              <a:rPr lang="es-ES_tradnl" altLang="es-ES" b="1" u="sng"/>
              <a:t>Este suministro de agua puede ser </a:t>
            </a:r>
            <a:r>
              <a:rPr lang="es-ES_tradnl" altLang="es-ES" b="1" u="sng">
                <a:solidFill>
                  <a:srgbClr val="7030A0"/>
                </a:solidFill>
              </a:rPr>
              <a:t>natural</a:t>
            </a:r>
            <a:r>
              <a:rPr lang="es-ES_tradnl" altLang="es-ES" b="1" u="sng"/>
              <a:t> o </a:t>
            </a:r>
            <a:r>
              <a:rPr lang="es-ES_tradnl" altLang="es-ES" b="1" u="sng">
                <a:solidFill>
                  <a:srgbClr val="0070C0"/>
                </a:solidFill>
              </a:rPr>
              <a:t>artificial</a:t>
            </a:r>
            <a:r>
              <a:rPr lang="es-ES_tradnl" altLang="es-ES">
                <a:solidFill>
                  <a:srgbClr val="0070C0"/>
                </a:solidFill>
              </a:rPr>
              <a:t>.</a:t>
            </a:r>
            <a:endParaRPr lang="es-ES" altLang="es-ES">
              <a:solidFill>
                <a:srgbClr val="0070C0"/>
              </a:solidFill>
            </a:endParaRPr>
          </a:p>
        </p:txBody>
      </p:sp>
      <p:sp>
        <p:nvSpPr>
          <p:cNvPr id="14340" name="1 Rectángulo">
            <a:extLst>
              <a:ext uri="{FF2B5EF4-FFF2-40B4-BE49-F238E27FC236}">
                <a16:creationId xmlns:a16="http://schemas.microsoft.com/office/drawing/2014/main" id="{EED8CD57-B92E-66D3-B7E1-1551EE1B9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238" y="3644900"/>
            <a:ext cx="842486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s-ES_tradnl" altLang="es-ES"/>
              <a:t>El natural se corresponde con los cambios estacionales del clima, la condición y régimen de la napa freática, la acción de la vegetación y el efecto sombra de las construcciones, que condicionan el balance hídrico de la zona no saturada (</a:t>
            </a:r>
            <a:r>
              <a:rPr lang="es-ES_tradnl" altLang="es-ES" b="1" u="sng">
                <a:solidFill>
                  <a:srgbClr val="7030A0"/>
                </a:solidFill>
              </a:rPr>
              <a:t>precipitación – infiltración – evaporación – evapotranspiración - termoósmosis – condensación</a:t>
            </a:r>
            <a:r>
              <a:rPr lang="es-ES_tradnl" altLang="es-ES"/>
              <a:t>).</a:t>
            </a:r>
            <a:endParaRPr lang="es-ES" altLang="es-ES"/>
          </a:p>
        </p:txBody>
      </p:sp>
      <p:sp>
        <p:nvSpPr>
          <p:cNvPr id="14341" name="1 Rectángulo">
            <a:extLst>
              <a:ext uri="{FF2B5EF4-FFF2-40B4-BE49-F238E27FC236}">
                <a16:creationId xmlns:a16="http://schemas.microsoft.com/office/drawing/2014/main" id="{B302A728-19B8-D9AA-2687-A77212D40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375275"/>
            <a:ext cx="84248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s-ES_tradnl" altLang="es-ES"/>
              <a:t>El artificial es producto de la </a:t>
            </a:r>
            <a:r>
              <a:rPr lang="es-ES_tradnl" altLang="es-ES" b="1" u="sng">
                <a:solidFill>
                  <a:srgbClr val="0070C0"/>
                </a:solidFill>
              </a:rPr>
              <a:t>acción antrópica</a:t>
            </a:r>
            <a:r>
              <a:rPr lang="es-ES_tradnl" altLang="es-ES"/>
              <a:t>, las construcciones, las redes de infraestructura, el riego, la extracción de agua por bombeo, etc. </a:t>
            </a:r>
            <a:endParaRPr lang="es-ES" altLang="es-ES"/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24173F3B-F0E4-B315-C804-A2E4ADEFAEB4}"/>
              </a:ext>
            </a:extLst>
          </p:cNvPr>
          <p:cNvSpPr txBox="1">
            <a:spLocks/>
          </p:cNvSpPr>
          <p:nvPr/>
        </p:nvSpPr>
        <p:spPr bwMode="auto">
          <a:xfrm>
            <a:off x="609600" y="26035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PROYECTO NUEVO - ALTERNATIVAS DE DISEÑO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Flecha: a la derecha 2">
            <a:hlinkClick r:id="rId2" action="ppaction://hlinksldjump"/>
            <a:extLst>
              <a:ext uri="{FF2B5EF4-FFF2-40B4-BE49-F238E27FC236}">
                <a16:creationId xmlns:a16="http://schemas.microsoft.com/office/drawing/2014/main" id="{0AC74965-ACF5-C840-9AF6-438B61849796}"/>
              </a:ext>
            </a:extLst>
          </p:cNvPr>
          <p:cNvSpPr/>
          <p:nvPr/>
        </p:nvSpPr>
        <p:spPr>
          <a:xfrm rot="10800000">
            <a:off x="8701088" y="6524625"/>
            <a:ext cx="192087" cy="188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17 Rectángulo">
            <a:extLst>
              <a:ext uri="{FF2B5EF4-FFF2-40B4-BE49-F238E27FC236}">
                <a16:creationId xmlns:a16="http://schemas.microsoft.com/office/drawing/2014/main" id="{E5DF3D31-E6F5-11ED-CBCD-FC79450B5D43}"/>
              </a:ext>
            </a:extLst>
          </p:cNvPr>
          <p:cNvSpPr/>
          <p:nvPr/>
        </p:nvSpPr>
        <p:spPr>
          <a:xfrm>
            <a:off x="611188" y="1628775"/>
            <a:ext cx="7056437" cy="47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Sustitución del material activo</a:t>
            </a:r>
            <a:endParaRPr lang="es-AR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3" name="Picture 4">
            <a:extLst>
              <a:ext uri="{FF2B5EF4-FFF2-40B4-BE49-F238E27FC236}">
                <a16:creationId xmlns:a16="http://schemas.microsoft.com/office/drawing/2014/main" id="{BAF6F6EC-54E0-FC2B-9EC3-3DD649269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5" r="11995"/>
          <a:stretch>
            <a:fillRect/>
          </a:stretch>
        </p:blipFill>
        <p:spPr bwMode="auto">
          <a:xfrm>
            <a:off x="1763713" y="2205038"/>
            <a:ext cx="5699125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4" name="Rectangle 6">
            <a:extLst>
              <a:ext uri="{FF2B5EF4-FFF2-40B4-BE49-F238E27FC236}">
                <a16:creationId xmlns:a16="http://schemas.microsoft.com/office/drawing/2014/main" id="{8A56712F-FEFC-8433-1DF5-E51B102DD3B4}"/>
              </a:ext>
            </a:extLst>
          </p:cNvPr>
          <p:cNvSpPr txBox="1">
            <a:spLocks/>
          </p:cNvSpPr>
          <p:nvPr/>
        </p:nvSpPr>
        <p:spPr bwMode="auto">
          <a:xfrm>
            <a:off x="609600" y="26035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PROYECTO NUEVO - ALTERNATIVAS DE DISEÑO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17 Rectángulo">
            <a:extLst>
              <a:ext uri="{FF2B5EF4-FFF2-40B4-BE49-F238E27FC236}">
                <a16:creationId xmlns:a16="http://schemas.microsoft.com/office/drawing/2014/main" id="{735D70C3-B357-1D39-7556-7C3A246191E6}"/>
              </a:ext>
            </a:extLst>
          </p:cNvPr>
          <p:cNvSpPr/>
          <p:nvPr/>
        </p:nvSpPr>
        <p:spPr>
          <a:xfrm>
            <a:off x="611188" y="1628775"/>
            <a:ext cx="7056437" cy="47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Sustitución del material activo</a:t>
            </a:r>
            <a:endParaRPr lang="es-AR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7" name="Rectangle 6">
            <a:extLst>
              <a:ext uri="{FF2B5EF4-FFF2-40B4-BE49-F238E27FC236}">
                <a16:creationId xmlns:a16="http://schemas.microsoft.com/office/drawing/2014/main" id="{86B26EBF-FC24-48A8-2CC3-5727EEBE9BE8}"/>
              </a:ext>
            </a:extLst>
          </p:cNvPr>
          <p:cNvSpPr txBox="1">
            <a:spLocks/>
          </p:cNvSpPr>
          <p:nvPr/>
        </p:nvSpPr>
        <p:spPr bwMode="auto">
          <a:xfrm>
            <a:off x="609600" y="26035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PROYECTO NUEVO - ALTERNATIVAS DE DISEÑO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pic>
        <p:nvPicPr>
          <p:cNvPr id="16388" name="Imagen 3">
            <a:extLst>
              <a:ext uri="{FF2B5EF4-FFF2-40B4-BE49-F238E27FC236}">
                <a16:creationId xmlns:a16="http://schemas.microsoft.com/office/drawing/2014/main" id="{6465FCE6-8C61-0EBD-BE9F-D79DC4687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205038"/>
            <a:ext cx="806608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17 Rectángulo">
            <a:extLst>
              <a:ext uri="{FF2B5EF4-FFF2-40B4-BE49-F238E27FC236}">
                <a16:creationId xmlns:a16="http://schemas.microsoft.com/office/drawing/2014/main" id="{120E4CBA-E7DC-8604-6CC0-A0C79FD23C04}"/>
              </a:ext>
            </a:extLst>
          </p:cNvPr>
          <p:cNvSpPr/>
          <p:nvPr/>
        </p:nvSpPr>
        <p:spPr>
          <a:xfrm>
            <a:off x="611188" y="1628775"/>
            <a:ext cx="7056437" cy="47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Sustitución del material activo</a:t>
            </a:r>
            <a:endParaRPr lang="es-AR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Flecha: a la derecha 1">
            <a:hlinkClick r:id="rId2" action="ppaction://hlinksldjump"/>
            <a:extLst>
              <a:ext uri="{FF2B5EF4-FFF2-40B4-BE49-F238E27FC236}">
                <a16:creationId xmlns:a16="http://schemas.microsoft.com/office/drawing/2014/main" id="{8D4434CB-8752-B9A6-25D6-20F7A8E6BF9B}"/>
              </a:ext>
            </a:extLst>
          </p:cNvPr>
          <p:cNvSpPr/>
          <p:nvPr/>
        </p:nvSpPr>
        <p:spPr>
          <a:xfrm rot="10800000">
            <a:off x="8701088" y="6524625"/>
            <a:ext cx="192087" cy="188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7412" name="Rectangle 6">
            <a:extLst>
              <a:ext uri="{FF2B5EF4-FFF2-40B4-BE49-F238E27FC236}">
                <a16:creationId xmlns:a16="http://schemas.microsoft.com/office/drawing/2014/main" id="{3A7553EB-D6A0-A16E-94A7-CFA9FE3E48AF}"/>
              </a:ext>
            </a:extLst>
          </p:cNvPr>
          <p:cNvSpPr txBox="1">
            <a:spLocks/>
          </p:cNvSpPr>
          <p:nvPr/>
        </p:nvSpPr>
        <p:spPr bwMode="auto">
          <a:xfrm>
            <a:off x="609600" y="26035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PROYECTO NUEVO - ALTERNATIVAS DE DISEÑO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  <p:pic>
        <p:nvPicPr>
          <p:cNvPr id="17413" name="Picture 2">
            <a:extLst>
              <a:ext uri="{FF2B5EF4-FFF2-40B4-BE49-F238E27FC236}">
                <a16:creationId xmlns:a16="http://schemas.microsoft.com/office/drawing/2014/main" id="{A7A347CA-7AE8-73D0-C5F1-694C7F8DF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014538"/>
            <a:ext cx="3241675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2">
            <a:extLst>
              <a:ext uri="{FF2B5EF4-FFF2-40B4-BE49-F238E27FC236}">
                <a16:creationId xmlns:a16="http://schemas.microsoft.com/office/drawing/2014/main" id="{4E7EAF67-27AC-259B-ADAE-DA5773383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108200"/>
            <a:ext cx="3997325" cy="44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17 Rectángulo">
            <a:extLst>
              <a:ext uri="{FF2B5EF4-FFF2-40B4-BE49-F238E27FC236}">
                <a16:creationId xmlns:a16="http://schemas.microsoft.com/office/drawing/2014/main" id="{CB1AFD32-2784-369E-89D9-772188ACC549}"/>
              </a:ext>
            </a:extLst>
          </p:cNvPr>
          <p:cNvSpPr/>
          <p:nvPr/>
        </p:nvSpPr>
        <p:spPr>
          <a:xfrm>
            <a:off x="611188" y="1557338"/>
            <a:ext cx="7056437" cy="47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AR" b="1" dirty="0">
                <a:solidFill>
                  <a:schemeClr val="tx1"/>
                </a:solidFill>
              </a:rPr>
              <a:t>Uso de </a:t>
            </a:r>
            <a:r>
              <a:rPr lang="es-AR" b="1" dirty="0" err="1">
                <a:solidFill>
                  <a:schemeClr val="tx1"/>
                </a:solidFill>
              </a:rPr>
              <a:t>geosintéticos</a:t>
            </a:r>
            <a:endParaRPr lang="es-AR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1 Rectángulo">
            <a:extLst>
              <a:ext uri="{FF2B5EF4-FFF2-40B4-BE49-F238E27FC236}">
                <a16:creationId xmlns:a16="http://schemas.microsoft.com/office/drawing/2014/main" id="{3B7B9965-9AA3-104E-1044-D89A5CEB3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989138"/>
            <a:ext cx="4824412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s-ES_tradnl" altLang="es-AR" b="1"/>
              <a:t>Geogrillas</a:t>
            </a:r>
          </a:p>
          <a:p>
            <a:pPr algn="just" eaLnBrk="1" hangingPunct="1"/>
            <a:r>
              <a:rPr lang="es-ES" altLang="es-ES">
                <a:solidFill>
                  <a:srgbClr val="202124"/>
                </a:solidFill>
              </a:rPr>
              <a:t>Refuerzos geosintéticos tejidos, producidos a partir de filamentos de poliéster de altísima tenacidad, que con bajos valores de estiramiento, movilizan elevada resistencia a la tracción. </a:t>
            </a:r>
            <a:endParaRPr lang="es-AR" altLang="es-AR"/>
          </a:p>
        </p:txBody>
      </p:sp>
      <p:sp>
        <p:nvSpPr>
          <p:cNvPr id="18436" name="1 Rectángulo">
            <a:extLst>
              <a:ext uri="{FF2B5EF4-FFF2-40B4-BE49-F238E27FC236}">
                <a16:creationId xmlns:a16="http://schemas.microsoft.com/office/drawing/2014/main" id="{F5169C0F-274A-B6CE-B6B7-FAAE38BB3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146550"/>
            <a:ext cx="47529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s-ES_tradnl" altLang="es-AR" b="1"/>
              <a:t>Fibras sintéticas</a:t>
            </a:r>
          </a:p>
          <a:p>
            <a:pPr algn="just" eaLnBrk="1" hangingPunct="1"/>
            <a:r>
              <a:rPr lang="es-ES" altLang="es-ES"/>
              <a:t>Materiales sintéticos caracterizados por una alta resistencia mecánica y alta durabilidad. Las fibras más frecuentemente utilizadas son las de polipropileno (Consoli et al., 1998; Ibraim y Fourmont, 2006; Zhang et al., 2006; Tang et al., 2007; Jadhao y Nagarnaik, 2008). </a:t>
            </a:r>
            <a:endParaRPr lang="es-AR" altLang="es-AR" b="1"/>
          </a:p>
        </p:txBody>
      </p:sp>
      <p:pic>
        <p:nvPicPr>
          <p:cNvPr id="18437" name="Picture 2" descr="Resultado de imagen para geogrillas">
            <a:extLst>
              <a:ext uri="{FF2B5EF4-FFF2-40B4-BE49-F238E27FC236}">
                <a16:creationId xmlns:a16="http://schemas.microsoft.com/office/drawing/2014/main" id="{15133FA2-707A-3A74-6425-5D83EB10A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1" b="9375"/>
          <a:stretch>
            <a:fillRect/>
          </a:stretch>
        </p:blipFill>
        <p:spPr bwMode="auto">
          <a:xfrm>
            <a:off x="5880100" y="1693863"/>
            <a:ext cx="272415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4" descr="Fibras de polipropileno (Tang et al., 2007). | Download Scientific Diagram">
            <a:extLst>
              <a:ext uri="{FF2B5EF4-FFF2-40B4-BE49-F238E27FC236}">
                <a16:creationId xmlns:a16="http://schemas.microsoft.com/office/drawing/2014/main" id="{436143E1-64FC-6A43-0480-8522D0D60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933825"/>
            <a:ext cx="22320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CuadroTexto 5">
            <a:extLst>
              <a:ext uri="{FF2B5EF4-FFF2-40B4-BE49-F238E27FC236}">
                <a16:creationId xmlns:a16="http://schemas.microsoft.com/office/drawing/2014/main" id="{9A47E5A1-8F38-D0F5-BD01-058D5C826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7263" y="6167438"/>
            <a:ext cx="25749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/>
              <a:t>Fibras de polipropileno (Tang et al., 2007).</a:t>
            </a:r>
          </a:p>
        </p:txBody>
      </p:sp>
      <p:sp>
        <p:nvSpPr>
          <p:cNvPr id="18440" name="Rectangle 6">
            <a:extLst>
              <a:ext uri="{FF2B5EF4-FFF2-40B4-BE49-F238E27FC236}">
                <a16:creationId xmlns:a16="http://schemas.microsoft.com/office/drawing/2014/main" id="{20E93A8D-726F-71E1-10D5-76306AFB3AB0}"/>
              </a:ext>
            </a:extLst>
          </p:cNvPr>
          <p:cNvSpPr txBox="1">
            <a:spLocks/>
          </p:cNvSpPr>
          <p:nvPr/>
        </p:nvSpPr>
        <p:spPr bwMode="auto">
          <a:xfrm>
            <a:off x="609600" y="26035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ts val="400"/>
              </a:spcBef>
              <a:buClr>
                <a:srgbClr val="E7BC29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ts val="400"/>
              </a:spcBef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AR" sz="2400" b="1">
                <a:solidFill>
                  <a:schemeClr val="tx2"/>
                </a:solidFill>
                <a:latin typeface="Tw Cen MT" panose="020B0602020104020603" pitchFamily="34" charset="0"/>
              </a:rPr>
              <a:t>PROYECTO NUEVO - ALTERNATIVAS DE DISEÑO</a:t>
            </a:r>
            <a:endParaRPr lang="es-ES_tradnl" altLang="es-AR" sz="2500" b="1">
              <a:solidFill>
                <a:schemeClr val="tx2"/>
              </a:solidFill>
              <a:latin typeface="Tw Cen MT" panose="020B0602020104020603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8_Intermedio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8_Intermedio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pel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7645</TotalTime>
  <Words>1289</Words>
  <Application>Microsoft Office PowerPoint</Application>
  <PresentationFormat>Presentación en pantalla (4:3)</PresentationFormat>
  <Paragraphs>256</Paragraphs>
  <Slides>33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0" baseType="lpstr">
      <vt:lpstr>Arial</vt:lpstr>
      <vt:lpstr>Wingdings</vt:lpstr>
      <vt:lpstr>Wingdings 2</vt:lpstr>
      <vt:lpstr>Calibri</vt:lpstr>
      <vt:lpstr>Times New Roman</vt:lpstr>
      <vt:lpstr>Tw Cen MT</vt:lpstr>
      <vt:lpstr>8_Intermedio</vt:lpstr>
      <vt:lpstr>Presentación de PowerPoint</vt:lpstr>
      <vt:lpstr>Presentación de PowerPoint</vt:lpstr>
      <vt:lpstr>PROYECTO NUEVO - ALTERNATIVAS DE DISEÑO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CONSTRUCCIÓN EXISTENTE CON PATOLOGÍAS - DIAGNÓSTICO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CONCLUSIONES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Análisis de comportamiento de construcciones livianas fundadas en suelos de elevado PRH (potencial retracción – hinchamiento) - Módulo I</dc:title>
  <dc:creator>Maria</dc:creator>
  <cp:lastModifiedBy>Gonzalo Gutierrez</cp:lastModifiedBy>
  <cp:revision>681</cp:revision>
  <cp:lastPrinted>2013-11-12T11:44:49Z</cp:lastPrinted>
  <dcterms:created xsi:type="dcterms:W3CDTF">2011-09-26T14:16:32Z</dcterms:created>
  <dcterms:modified xsi:type="dcterms:W3CDTF">2022-09-22T17:30:36Z</dcterms:modified>
</cp:coreProperties>
</file>