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notesMasterIdLst>
    <p:notesMasterId r:id="rId49"/>
  </p:notesMasterIdLst>
  <p:sldIdLst>
    <p:sldId id="256" r:id="rId2"/>
    <p:sldId id="260" r:id="rId3"/>
    <p:sldId id="331" r:id="rId4"/>
    <p:sldId id="332" r:id="rId5"/>
    <p:sldId id="333" r:id="rId6"/>
    <p:sldId id="335" r:id="rId7"/>
    <p:sldId id="336" r:id="rId8"/>
    <p:sldId id="353" r:id="rId9"/>
    <p:sldId id="351" r:id="rId10"/>
    <p:sldId id="384" r:id="rId11"/>
    <p:sldId id="385" r:id="rId12"/>
    <p:sldId id="337" r:id="rId13"/>
    <p:sldId id="338" r:id="rId14"/>
    <p:sldId id="339" r:id="rId15"/>
    <p:sldId id="340" r:id="rId16"/>
    <p:sldId id="341" r:id="rId17"/>
    <p:sldId id="342" r:id="rId18"/>
    <p:sldId id="343" r:id="rId19"/>
    <p:sldId id="344" r:id="rId20"/>
    <p:sldId id="354" r:id="rId21"/>
    <p:sldId id="377" r:id="rId22"/>
    <p:sldId id="355" r:id="rId23"/>
    <p:sldId id="345" r:id="rId24"/>
    <p:sldId id="346" r:id="rId25"/>
    <p:sldId id="356" r:id="rId26"/>
    <p:sldId id="360" r:id="rId27"/>
    <p:sldId id="358" r:id="rId28"/>
    <p:sldId id="359" r:id="rId29"/>
    <p:sldId id="361" r:id="rId30"/>
    <p:sldId id="362" r:id="rId31"/>
    <p:sldId id="363" r:id="rId32"/>
    <p:sldId id="364" r:id="rId33"/>
    <p:sldId id="365" r:id="rId34"/>
    <p:sldId id="366" r:id="rId35"/>
    <p:sldId id="367" r:id="rId36"/>
    <p:sldId id="368" r:id="rId37"/>
    <p:sldId id="369" r:id="rId38"/>
    <p:sldId id="370" r:id="rId39"/>
    <p:sldId id="371" r:id="rId40"/>
    <p:sldId id="357" r:id="rId41"/>
    <p:sldId id="372" r:id="rId42"/>
    <p:sldId id="378" r:id="rId43"/>
    <p:sldId id="379" r:id="rId44"/>
    <p:sldId id="380" r:id="rId45"/>
    <p:sldId id="382" r:id="rId46"/>
    <p:sldId id="383" r:id="rId47"/>
    <p:sldId id="381" r:id="rId48"/>
  </p:sldIdLst>
  <p:sldSz cx="9144000" cy="6858000" type="screen4x3"/>
  <p:notesSz cx="6797675" cy="9931400"/>
  <p:defaultTextStyle>
    <a:defPPr>
      <a:defRPr lang="es-E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49" autoAdjust="0"/>
    <p:restoredTop sz="94660"/>
  </p:normalViewPr>
  <p:slideViewPr>
    <p:cSldViewPr>
      <p:cViewPr varScale="1">
        <p:scale>
          <a:sx n="108" d="100"/>
          <a:sy n="108" d="100"/>
        </p:scale>
        <p:origin x="1854" y="7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a:extLst>
              <a:ext uri="{FF2B5EF4-FFF2-40B4-BE49-F238E27FC236}">
                <a16:creationId xmlns:a16="http://schemas.microsoft.com/office/drawing/2014/main" id="{0AB61066-91C9-9EB6-DBD7-BA243424207D}"/>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endParaRPr lang="es-AR"/>
          </a:p>
        </p:txBody>
      </p:sp>
      <p:sp>
        <p:nvSpPr>
          <p:cNvPr id="3" name="2 Marcador de fecha">
            <a:extLst>
              <a:ext uri="{FF2B5EF4-FFF2-40B4-BE49-F238E27FC236}">
                <a16:creationId xmlns:a16="http://schemas.microsoft.com/office/drawing/2014/main" id="{18E9E1BC-50BD-80AE-189F-A311BB230BB2}"/>
              </a:ext>
            </a:extLst>
          </p:cNvPr>
          <p:cNvSpPr>
            <a:spLocks noGrp="1"/>
          </p:cNvSpPr>
          <p:nvPr>
            <p:ph type="dt" idx="1"/>
          </p:nvPr>
        </p:nvSpPr>
        <p:spPr>
          <a:xfrm>
            <a:off x="3849688" y="0"/>
            <a:ext cx="2946400" cy="496888"/>
          </a:xfrm>
          <a:prstGeom prst="rect">
            <a:avLst/>
          </a:prstGeom>
        </p:spPr>
        <p:txBody>
          <a:bodyPr vert="horz" lIns="91440" tIns="45720" rIns="91440" bIns="45720" rtlCol="0"/>
          <a:lstStyle>
            <a:lvl1pPr algn="r" eaLnBrk="1" hangingPunct="1">
              <a:defRPr sz="1200">
                <a:latin typeface="Arial" charset="0"/>
                <a:cs typeface="Arial" charset="0"/>
              </a:defRPr>
            </a:lvl1pPr>
          </a:lstStyle>
          <a:p>
            <a:pPr>
              <a:defRPr/>
            </a:pPr>
            <a:fld id="{9CCF94D2-C10B-4D8D-8267-DCFF746626AE}" type="datetimeFigureOut">
              <a:rPr lang="es-AR"/>
              <a:pPr>
                <a:defRPr/>
              </a:pPr>
              <a:t>22/9/2022</a:t>
            </a:fld>
            <a:endParaRPr lang="es-AR"/>
          </a:p>
        </p:txBody>
      </p:sp>
      <p:sp>
        <p:nvSpPr>
          <p:cNvPr id="4" name="3 Marcador de imagen de diapositiva">
            <a:extLst>
              <a:ext uri="{FF2B5EF4-FFF2-40B4-BE49-F238E27FC236}">
                <a16:creationId xmlns:a16="http://schemas.microsoft.com/office/drawing/2014/main" id="{35E5E8C2-F032-B545-6D0A-EA6ECAF8BCBF}"/>
              </a:ext>
            </a:extLst>
          </p:cNvPr>
          <p:cNvSpPr>
            <a:spLocks noGrp="1" noRot="1" noChangeAspect="1"/>
          </p:cNvSpPr>
          <p:nvPr>
            <p:ph type="sldImg" idx="2"/>
          </p:nvPr>
        </p:nvSpPr>
        <p:spPr>
          <a:xfrm>
            <a:off x="915988" y="744538"/>
            <a:ext cx="4965700" cy="3724275"/>
          </a:xfrm>
          <a:prstGeom prst="rect">
            <a:avLst/>
          </a:prstGeom>
          <a:noFill/>
          <a:ln w="12700">
            <a:solidFill>
              <a:prstClr val="black"/>
            </a:solidFill>
          </a:ln>
        </p:spPr>
        <p:txBody>
          <a:bodyPr vert="horz" lIns="91440" tIns="45720" rIns="91440" bIns="45720" rtlCol="0" anchor="ctr"/>
          <a:lstStyle/>
          <a:p>
            <a:pPr lvl="0"/>
            <a:endParaRPr lang="es-AR" noProof="0"/>
          </a:p>
        </p:txBody>
      </p:sp>
      <p:sp>
        <p:nvSpPr>
          <p:cNvPr id="5" name="4 Marcador de notas">
            <a:extLst>
              <a:ext uri="{FF2B5EF4-FFF2-40B4-BE49-F238E27FC236}">
                <a16:creationId xmlns:a16="http://schemas.microsoft.com/office/drawing/2014/main" id="{E58233E8-0A6F-E81F-FDA5-BF8BC029DE09}"/>
              </a:ext>
            </a:extLst>
          </p:cNvPr>
          <p:cNvSpPr>
            <a:spLocks noGrp="1"/>
          </p:cNvSpPr>
          <p:nvPr>
            <p:ph type="body" sz="quarter" idx="3"/>
          </p:nvPr>
        </p:nvSpPr>
        <p:spPr>
          <a:xfrm>
            <a:off x="679450" y="4718050"/>
            <a:ext cx="5438775" cy="4468813"/>
          </a:xfrm>
          <a:prstGeom prst="rect">
            <a:avLst/>
          </a:prstGeom>
        </p:spPr>
        <p:txBody>
          <a:bodyPr vert="horz" lIns="91440" tIns="45720" rIns="91440" bIns="45720" rtlCol="0"/>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endParaRPr lang="es-AR" noProof="0"/>
          </a:p>
        </p:txBody>
      </p:sp>
      <p:sp>
        <p:nvSpPr>
          <p:cNvPr id="6" name="5 Marcador de pie de página">
            <a:extLst>
              <a:ext uri="{FF2B5EF4-FFF2-40B4-BE49-F238E27FC236}">
                <a16:creationId xmlns:a16="http://schemas.microsoft.com/office/drawing/2014/main" id="{2567A31D-618C-108B-DAC1-C2F8D8EDDEB2}"/>
              </a:ext>
            </a:extLst>
          </p:cNvPr>
          <p:cNvSpPr>
            <a:spLocks noGrp="1"/>
          </p:cNvSpPr>
          <p:nvPr>
            <p:ph type="ftr" sz="quarter" idx="4"/>
          </p:nvPr>
        </p:nvSpPr>
        <p:spPr>
          <a:xfrm>
            <a:off x="0" y="9432925"/>
            <a:ext cx="2946400" cy="496888"/>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es-AR"/>
          </a:p>
        </p:txBody>
      </p:sp>
      <p:sp>
        <p:nvSpPr>
          <p:cNvPr id="7" name="6 Marcador de número de diapositiva">
            <a:extLst>
              <a:ext uri="{FF2B5EF4-FFF2-40B4-BE49-F238E27FC236}">
                <a16:creationId xmlns:a16="http://schemas.microsoft.com/office/drawing/2014/main" id="{C741B71E-4627-F5FF-846B-D9BA405465D9}"/>
              </a:ext>
            </a:extLst>
          </p:cNvPr>
          <p:cNvSpPr>
            <a:spLocks noGrp="1"/>
          </p:cNvSpPr>
          <p:nvPr>
            <p:ph type="sldNum" sz="quarter" idx="5"/>
          </p:nvPr>
        </p:nvSpPr>
        <p:spPr>
          <a:xfrm>
            <a:off x="3849688" y="9432925"/>
            <a:ext cx="2946400" cy="49688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DA480C55-7A5E-40A7-A96A-4CAA7DD59C92}" type="slidenum">
              <a:rPr lang="es-AR" altLang="es-AR"/>
              <a:pPr>
                <a:defRPr/>
              </a:pPr>
              <a:t>‹Nº›</a:t>
            </a:fld>
            <a:endParaRPr lang="es-AR" altLang="es-A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Marcador de imagen de diapositiva">
            <a:extLst>
              <a:ext uri="{FF2B5EF4-FFF2-40B4-BE49-F238E27FC236}">
                <a16:creationId xmlns:a16="http://schemas.microsoft.com/office/drawing/2014/main" id="{D518A4B8-2F84-023E-9681-DC48CA8AADF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2 Marcador de notas">
            <a:extLst>
              <a:ext uri="{FF2B5EF4-FFF2-40B4-BE49-F238E27FC236}">
                <a16:creationId xmlns:a16="http://schemas.microsoft.com/office/drawing/2014/main" id="{DB5887F7-D2AE-2A63-0A35-68C8C89E0B9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AR" altLang="es-AR"/>
          </a:p>
        </p:txBody>
      </p:sp>
      <p:sp>
        <p:nvSpPr>
          <p:cNvPr id="26628" name="3 Marcador de número de diapositiva">
            <a:extLst>
              <a:ext uri="{FF2B5EF4-FFF2-40B4-BE49-F238E27FC236}">
                <a16:creationId xmlns:a16="http://schemas.microsoft.com/office/drawing/2014/main" id="{B8E55A06-AFD9-3087-62D0-81E778A0945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8EB3B44-6B55-461B-97C4-473A090C0409}" type="slidenum">
              <a:rPr lang="es-AR" altLang="es-AR" smtClean="0">
                <a:latin typeface="Arial" panose="020B0604020202020204" pitchFamily="34" charset="0"/>
              </a:rPr>
              <a:pPr>
                <a:spcBef>
                  <a:spcPct val="0"/>
                </a:spcBef>
              </a:pPr>
              <a:t>19</a:t>
            </a:fld>
            <a:endParaRPr lang="es-AR" altLang="es-AR">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Marcador de imagen de diapositiva">
            <a:extLst>
              <a:ext uri="{FF2B5EF4-FFF2-40B4-BE49-F238E27FC236}">
                <a16:creationId xmlns:a16="http://schemas.microsoft.com/office/drawing/2014/main" id="{4FD7735C-DFDB-14A9-AB31-F58DADD6E50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2 Marcador de notas">
            <a:extLst>
              <a:ext uri="{FF2B5EF4-FFF2-40B4-BE49-F238E27FC236}">
                <a16:creationId xmlns:a16="http://schemas.microsoft.com/office/drawing/2014/main" id="{A3AFBD6F-D971-9E77-2B75-37BD3C53F92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AR" altLang="es-AR"/>
          </a:p>
        </p:txBody>
      </p:sp>
      <p:sp>
        <p:nvSpPr>
          <p:cNvPr id="28676" name="3 Marcador de número de diapositiva">
            <a:extLst>
              <a:ext uri="{FF2B5EF4-FFF2-40B4-BE49-F238E27FC236}">
                <a16:creationId xmlns:a16="http://schemas.microsoft.com/office/drawing/2014/main" id="{DDB950CD-299B-866E-858B-454EBC27D0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1297D6A-3E8E-4D6A-9A28-D3A429A9CA1C}" type="slidenum">
              <a:rPr lang="es-AR" altLang="es-AR" smtClean="0">
                <a:latin typeface="Arial" panose="020B0604020202020204" pitchFamily="34" charset="0"/>
              </a:rPr>
              <a:pPr>
                <a:spcBef>
                  <a:spcPct val="0"/>
                </a:spcBef>
              </a:pPr>
              <a:t>20</a:t>
            </a:fld>
            <a:endParaRPr lang="es-AR" altLang="es-AR">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Marcador de imagen de diapositiva">
            <a:extLst>
              <a:ext uri="{FF2B5EF4-FFF2-40B4-BE49-F238E27FC236}">
                <a16:creationId xmlns:a16="http://schemas.microsoft.com/office/drawing/2014/main" id="{35C84838-35FD-DACC-77FD-A660D9E25C2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2 Marcador de notas">
            <a:extLst>
              <a:ext uri="{FF2B5EF4-FFF2-40B4-BE49-F238E27FC236}">
                <a16:creationId xmlns:a16="http://schemas.microsoft.com/office/drawing/2014/main" id="{A0D4AB39-144A-4F3D-DEA9-23F7AE8E496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AR" altLang="es-AR"/>
          </a:p>
        </p:txBody>
      </p:sp>
      <p:sp>
        <p:nvSpPr>
          <p:cNvPr id="30724" name="3 Marcador de número de diapositiva">
            <a:extLst>
              <a:ext uri="{FF2B5EF4-FFF2-40B4-BE49-F238E27FC236}">
                <a16:creationId xmlns:a16="http://schemas.microsoft.com/office/drawing/2014/main" id="{A7E75455-D1C7-E8C4-9EFF-8C8527BBF6F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4F57CE1-10F9-4706-8A8D-04C0AD4E116B}" type="slidenum">
              <a:rPr lang="es-AR" altLang="es-AR" smtClean="0">
                <a:latin typeface="Arial" panose="020B0604020202020204" pitchFamily="34" charset="0"/>
              </a:rPr>
              <a:pPr>
                <a:spcBef>
                  <a:spcPct val="0"/>
                </a:spcBef>
              </a:pPr>
              <a:t>21</a:t>
            </a:fld>
            <a:endParaRPr lang="es-AR" altLang="es-AR">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Marcador de imagen de diapositiva">
            <a:extLst>
              <a:ext uri="{FF2B5EF4-FFF2-40B4-BE49-F238E27FC236}">
                <a16:creationId xmlns:a16="http://schemas.microsoft.com/office/drawing/2014/main" id="{15752DC0-E7E5-0C6E-ECB0-DC44B04540A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2 Marcador de notas">
            <a:extLst>
              <a:ext uri="{FF2B5EF4-FFF2-40B4-BE49-F238E27FC236}">
                <a16:creationId xmlns:a16="http://schemas.microsoft.com/office/drawing/2014/main" id="{C923ABBF-1902-778B-A3C5-1E8CC2B2228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AR" altLang="es-AR"/>
          </a:p>
        </p:txBody>
      </p:sp>
      <p:sp>
        <p:nvSpPr>
          <p:cNvPr id="32772" name="3 Marcador de número de diapositiva">
            <a:extLst>
              <a:ext uri="{FF2B5EF4-FFF2-40B4-BE49-F238E27FC236}">
                <a16:creationId xmlns:a16="http://schemas.microsoft.com/office/drawing/2014/main" id="{42738077-9397-AD04-AFE9-F0BE6551A17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898EB8E-A8C6-4696-BAB7-2BF45E594F61}" type="slidenum">
              <a:rPr lang="es-AR" altLang="es-AR" smtClean="0">
                <a:latin typeface="Arial" panose="020B0604020202020204" pitchFamily="34" charset="0"/>
              </a:rPr>
              <a:pPr>
                <a:spcBef>
                  <a:spcPct val="0"/>
                </a:spcBef>
              </a:pPr>
              <a:t>22</a:t>
            </a:fld>
            <a:endParaRPr lang="es-AR" altLang="es-AR">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solidFill>
          <a:schemeClr val="bg2"/>
        </a:solidFill>
        <a:effectLst/>
      </p:bgPr>
    </p:bg>
    <p:spTree>
      <p:nvGrpSpPr>
        <p:cNvPr id="1" name=""/>
        <p:cNvGrpSpPr/>
        <p:nvPr/>
      </p:nvGrpSpPr>
      <p:grpSpPr>
        <a:xfrm>
          <a:off x="0" y="0"/>
          <a:ext cx="0" cy="0"/>
          <a:chOff x="0" y="0"/>
          <a:chExt cx="0" cy="0"/>
        </a:xfrm>
      </p:grpSpPr>
      <p:sp>
        <p:nvSpPr>
          <p:cNvPr id="2" name="6 Rectángulo">
            <a:extLst>
              <a:ext uri="{FF2B5EF4-FFF2-40B4-BE49-F238E27FC236}">
                <a16:creationId xmlns:a16="http://schemas.microsoft.com/office/drawing/2014/main" id="{1D541A41-E466-97BE-FD2C-5716D248C4C6}"/>
              </a:ext>
            </a:extLst>
          </p:cNvPr>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7 Rectángulo">
            <a:extLst>
              <a:ext uri="{FF2B5EF4-FFF2-40B4-BE49-F238E27FC236}">
                <a16:creationId xmlns:a16="http://schemas.microsoft.com/office/drawing/2014/main" id="{01512240-B830-136D-D76C-14161BA0DA32}"/>
              </a:ext>
            </a:extLst>
          </p:cNvPr>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8 Rectángulo">
            <a:extLst>
              <a:ext uri="{FF2B5EF4-FFF2-40B4-BE49-F238E27FC236}">
                <a16:creationId xmlns:a16="http://schemas.microsoft.com/office/drawing/2014/main" id="{BAE2283D-FEBF-499B-7B0D-A8EB434DEA5E}"/>
              </a:ext>
            </a:extLst>
          </p:cNvPr>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7 Título"/>
          <p:cNvSpPr>
            <a:spLocks noGrp="1"/>
          </p:cNvSpPr>
          <p:nvPr>
            <p:ph type="ctrTitle"/>
          </p:nvPr>
        </p:nvSpPr>
        <p:spPr>
          <a:xfrm>
            <a:off x="2362200" y="4038600"/>
            <a:ext cx="6477000" cy="1828800"/>
          </a:xfrm>
        </p:spPr>
        <p:txBody>
          <a:bodyPr anchor="b"/>
          <a:lstStyle>
            <a:lvl1pPr>
              <a:defRPr cap="all" baseline="0"/>
            </a:lvl1pPr>
          </a:lstStyle>
          <a:p>
            <a:r>
              <a:rPr lang="es-ES"/>
              <a:t>Haga clic para modificar el estilo de título del patrón</a:t>
            </a:r>
            <a:endParaRPr lang="en-US"/>
          </a:p>
        </p:txBody>
      </p:sp>
      <p:sp>
        <p:nvSpPr>
          <p:cNvPr id="9" name="8 Subtítulo"/>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s-ES"/>
              <a:t>Haga clic para modificar el estilo de subtítulo del patrón</a:t>
            </a:r>
            <a:endParaRPr lang="en-US"/>
          </a:p>
        </p:txBody>
      </p:sp>
      <p:sp>
        <p:nvSpPr>
          <p:cNvPr id="5" name="27 Marcador de fecha">
            <a:extLst>
              <a:ext uri="{FF2B5EF4-FFF2-40B4-BE49-F238E27FC236}">
                <a16:creationId xmlns:a16="http://schemas.microsoft.com/office/drawing/2014/main" id="{8410303C-007A-8EF3-5CAA-8FC1F9153C6A}"/>
              </a:ext>
            </a:extLst>
          </p:cNvPr>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fld id="{611C7BF4-962C-4B49-8A4B-672F79F355EA}" type="datetimeFigureOut">
              <a:rPr lang="es-ES"/>
              <a:pPr>
                <a:defRPr/>
              </a:pPr>
              <a:t>22/09/2022</a:t>
            </a:fld>
            <a:endParaRPr lang="es-ES"/>
          </a:p>
        </p:txBody>
      </p:sp>
      <p:sp>
        <p:nvSpPr>
          <p:cNvPr id="6" name="16 Marcador de pie de página">
            <a:extLst>
              <a:ext uri="{FF2B5EF4-FFF2-40B4-BE49-F238E27FC236}">
                <a16:creationId xmlns:a16="http://schemas.microsoft.com/office/drawing/2014/main" id="{E5D2BBC6-2BD3-714B-E046-F1D69C4BDBBE}"/>
              </a:ext>
            </a:extLst>
          </p:cNvPr>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endParaRPr lang="es-ES"/>
          </a:p>
        </p:txBody>
      </p:sp>
      <p:sp>
        <p:nvSpPr>
          <p:cNvPr id="7" name="28 Marcador de número de diapositiva">
            <a:extLst>
              <a:ext uri="{FF2B5EF4-FFF2-40B4-BE49-F238E27FC236}">
                <a16:creationId xmlns:a16="http://schemas.microsoft.com/office/drawing/2014/main" id="{068EB7A6-3539-B8C8-CF5E-040C706A1E2B}"/>
              </a:ext>
            </a:extLst>
          </p:cNvPr>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31129570-99D1-4F6B-820A-E0F099EB8D97}" type="slidenum">
              <a:rPr lang="es-ES" altLang="es-AR"/>
              <a:pPr>
                <a:defRPr/>
              </a:pPr>
              <a:t>‹Nº›</a:t>
            </a:fld>
            <a:endParaRPr lang="es-ES" altLang="es-AR"/>
          </a:p>
        </p:txBody>
      </p:sp>
    </p:spTree>
    <p:extLst>
      <p:ext uri="{BB962C8B-B14F-4D97-AF65-F5344CB8AC3E}">
        <p14:creationId xmlns:p14="http://schemas.microsoft.com/office/powerpoint/2010/main" val="140707664"/>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6 Rectángulo">
            <a:extLst>
              <a:ext uri="{FF2B5EF4-FFF2-40B4-BE49-F238E27FC236}">
                <a16:creationId xmlns:a16="http://schemas.microsoft.com/office/drawing/2014/main" id="{B11A7443-FA3D-039B-7775-DDCA35347595}"/>
              </a:ext>
            </a:extLst>
          </p:cNvPr>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7 Rectángulo">
            <a:extLst>
              <a:ext uri="{FF2B5EF4-FFF2-40B4-BE49-F238E27FC236}">
                <a16:creationId xmlns:a16="http://schemas.microsoft.com/office/drawing/2014/main" id="{01C07F9B-6614-483C-1755-96DDF6FD835E}"/>
              </a:ext>
            </a:extLst>
          </p:cNvPr>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8 Rectángulo">
            <a:extLst>
              <a:ext uri="{FF2B5EF4-FFF2-40B4-BE49-F238E27FC236}">
                <a16:creationId xmlns:a16="http://schemas.microsoft.com/office/drawing/2014/main" id="{02D99BB8-9C89-B5A3-A6A7-5E0576B28579}"/>
              </a:ext>
            </a:extLst>
          </p:cNvPr>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2 Marcador de texto"/>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s-ES"/>
              <a:t>Haga clic para modificar el estilo de texto del patrón</a:t>
            </a:r>
          </a:p>
        </p:txBody>
      </p:sp>
      <p:sp>
        <p:nvSpPr>
          <p:cNvPr id="2" name="1 Título"/>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s-ES"/>
              <a:t>Haga clic para modificar el estilo de título del patrón</a:t>
            </a:r>
            <a:endParaRPr lang="en-US"/>
          </a:p>
        </p:txBody>
      </p:sp>
      <p:sp>
        <p:nvSpPr>
          <p:cNvPr id="7" name="11 Marcador de fecha">
            <a:extLst>
              <a:ext uri="{FF2B5EF4-FFF2-40B4-BE49-F238E27FC236}">
                <a16:creationId xmlns:a16="http://schemas.microsoft.com/office/drawing/2014/main" id="{8B537751-E435-C368-B98E-591A5B30A913}"/>
              </a:ext>
            </a:extLst>
          </p:cNvPr>
          <p:cNvSpPr>
            <a:spLocks noGrp="1"/>
          </p:cNvSpPr>
          <p:nvPr>
            <p:ph type="dt" sz="half" idx="10"/>
          </p:nvPr>
        </p:nvSpPr>
        <p:spPr>
          <a:xfrm>
            <a:off x="6096000" y="6248400"/>
            <a:ext cx="2667000" cy="365125"/>
          </a:xfrm>
        </p:spPr>
        <p:txBody>
          <a:bodyPr/>
          <a:lstStyle>
            <a:lvl1pPr>
              <a:defRPr/>
            </a:lvl1pPr>
          </a:lstStyle>
          <a:p>
            <a:pPr>
              <a:defRPr/>
            </a:pPr>
            <a:fld id="{5BD8225B-FD46-4B81-8BA7-B785D6463ED5}" type="datetimeFigureOut">
              <a:rPr lang="es-ES"/>
              <a:pPr>
                <a:defRPr/>
              </a:pPr>
              <a:t>22/09/2022</a:t>
            </a:fld>
            <a:endParaRPr lang="es-ES"/>
          </a:p>
        </p:txBody>
      </p:sp>
      <p:sp>
        <p:nvSpPr>
          <p:cNvPr id="8" name="12 Marcador de número de diapositiva">
            <a:extLst>
              <a:ext uri="{FF2B5EF4-FFF2-40B4-BE49-F238E27FC236}">
                <a16:creationId xmlns:a16="http://schemas.microsoft.com/office/drawing/2014/main" id="{31C26FFE-6326-2828-E543-91161FE6C4B5}"/>
              </a:ext>
            </a:extLst>
          </p:cNvPr>
          <p:cNvSpPr>
            <a:spLocks noGrp="1"/>
          </p:cNvSpPr>
          <p:nvPr>
            <p:ph type="sldNum" sz="quarter" idx="11"/>
          </p:nvPr>
        </p:nvSpPr>
        <p:spPr>
          <a:xfrm>
            <a:off x="0" y="1752600"/>
            <a:ext cx="1295400" cy="701675"/>
          </a:xfrm>
        </p:spPr>
        <p:txBody>
          <a:bodyPr>
            <a:noAutofit/>
          </a:bodyPr>
          <a:lstStyle>
            <a:lvl1pPr>
              <a:defRPr sz="2400"/>
            </a:lvl1pPr>
          </a:lstStyle>
          <a:p>
            <a:pPr>
              <a:defRPr/>
            </a:pPr>
            <a:fld id="{0FFD196A-2678-4110-AB00-535CB5B5F709}" type="slidenum">
              <a:rPr lang="es-ES" altLang="es-AR"/>
              <a:pPr>
                <a:defRPr/>
              </a:pPr>
              <a:t>‹Nº›</a:t>
            </a:fld>
            <a:endParaRPr lang="es-ES" altLang="es-AR"/>
          </a:p>
        </p:txBody>
      </p:sp>
      <p:sp>
        <p:nvSpPr>
          <p:cNvPr id="9" name="13 Marcador de pie de página">
            <a:extLst>
              <a:ext uri="{FF2B5EF4-FFF2-40B4-BE49-F238E27FC236}">
                <a16:creationId xmlns:a16="http://schemas.microsoft.com/office/drawing/2014/main" id="{8F43D9C4-D81F-06EA-E65E-F118DDCDBFD3}"/>
              </a:ext>
            </a:extLst>
          </p:cNvPr>
          <p:cNvSpPr>
            <a:spLocks noGrp="1"/>
          </p:cNvSpPr>
          <p:nvPr>
            <p:ph type="ftr" sz="quarter" idx="12"/>
          </p:nvPr>
        </p:nvSpPr>
        <p:spPr>
          <a:xfrm>
            <a:off x="609600" y="6248400"/>
            <a:ext cx="5421313" cy="365125"/>
          </a:xfrm>
        </p:spPr>
        <p:txBody>
          <a:bodyPr/>
          <a:lstStyle>
            <a:lvl1pPr>
              <a:defRPr/>
            </a:lvl1pPr>
          </a:lstStyle>
          <a:p>
            <a:pPr>
              <a:defRPr/>
            </a:pPr>
            <a:endParaRPr lang="es-ES"/>
          </a:p>
        </p:txBody>
      </p:sp>
    </p:spTree>
    <p:extLst>
      <p:ext uri="{BB962C8B-B14F-4D97-AF65-F5344CB8AC3E}">
        <p14:creationId xmlns:p14="http://schemas.microsoft.com/office/powerpoint/2010/main" val="2934258947"/>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6 Rectángulo">
            <a:extLst>
              <a:ext uri="{FF2B5EF4-FFF2-40B4-BE49-F238E27FC236}">
                <a16:creationId xmlns:a16="http://schemas.microsoft.com/office/drawing/2014/main" id="{72512577-A16D-3AF3-9492-79CDEB57E014}"/>
              </a:ext>
            </a:extLst>
          </p:cNvPr>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7 Rectángulo">
            <a:extLst>
              <a:ext uri="{FF2B5EF4-FFF2-40B4-BE49-F238E27FC236}">
                <a16:creationId xmlns:a16="http://schemas.microsoft.com/office/drawing/2014/main" id="{1F05A224-6030-4CE5-492D-220D62D7AC6E}"/>
              </a:ext>
            </a:extLst>
          </p:cNvPr>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8 Rectángulo">
            <a:extLst>
              <a:ext uri="{FF2B5EF4-FFF2-40B4-BE49-F238E27FC236}">
                <a16:creationId xmlns:a16="http://schemas.microsoft.com/office/drawing/2014/main" id="{21C03D41-A1F9-6ECB-EE48-E93739FD45E7}"/>
              </a:ext>
            </a:extLst>
          </p:cNvPr>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1 Título"/>
          <p:cNvSpPr>
            <a:spLocks noGrp="1"/>
          </p:cNvSpPr>
          <p:nvPr>
            <p:ph type="title"/>
          </p:nvPr>
        </p:nvSpPr>
        <p:spPr>
          <a:xfrm>
            <a:off x="533400" y="273050"/>
            <a:ext cx="8153400" cy="869950"/>
          </a:xfrm>
        </p:spPr>
        <p:txBody>
          <a:bodyPr/>
          <a:lstStyle>
            <a:lvl1pPr>
              <a:defRPr/>
            </a:lvl1pPr>
          </a:lstStyle>
          <a:p>
            <a:r>
              <a:rPr lang="es-ES"/>
              <a:t>Haga clic para modificar el estilo de título del patrón</a:t>
            </a:r>
            <a:endParaRPr lang="en-US"/>
          </a:p>
        </p:txBody>
      </p:sp>
      <p:sp>
        <p:nvSpPr>
          <p:cNvPr id="11" name="10 Marcador de contenido"/>
          <p:cNvSpPr>
            <a:spLocks noGrp="1"/>
          </p:cNvSpPr>
          <p:nvPr>
            <p:ph sz="quarter" idx="2"/>
          </p:nvPr>
        </p:nvSpPr>
        <p:spPr>
          <a:xfrm>
            <a:off x="609600" y="2438400"/>
            <a:ext cx="3886200" cy="35814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13" name="12 Marcador de contenido"/>
          <p:cNvSpPr>
            <a:spLocks noGrp="1"/>
          </p:cNvSpPr>
          <p:nvPr>
            <p:ph sz="quarter" idx="4"/>
          </p:nvPr>
        </p:nvSpPr>
        <p:spPr>
          <a:xfrm>
            <a:off x="4800600" y="2438400"/>
            <a:ext cx="3886200" cy="35814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16" name="15 Marcador de texto"/>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s-ES"/>
              <a:t>Haga clic para modificar el estilo de texto del patrón</a:t>
            </a:r>
          </a:p>
        </p:txBody>
      </p:sp>
      <p:sp>
        <p:nvSpPr>
          <p:cNvPr id="15" name="14 Marcador de texto"/>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s-ES"/>
              <a:t>Haga clic para modificar el estilo de texto del patrón</a:t>
            </a:r>
          </a:p>
        </p:txBody>
      </p:sp>
      <p:sp>
        <p:nvSpPr>
          <p:cNvPr id="6" name="9 Marcador de fecha">
            <a:extLst>
              <a:ext uri="{FF2B5EF4-FFF2-40B4-BE49-F238E27FC236}">
                <a16:creationId xmlns:a16="http://schemas.microsoft.com/office/drawing/2014/main" id="{1D18F2A3-D0BA-CF39-9960-EBB9CBA93A1D}"/>
              </a:ext>
            </a:extLst>
          </p:cNvPr>
          <p:cNvSpPr>
            <a:spLocks noGrp="1"/>
          </p:cNvSpPr>
          <p:nvPr>
            <p:ph type="dt" sz="half" idx="10"/>
          </p:nvPr>
        </p:nvSpPr>
        <p:spPr>
          <a:xfrm>
            <a:off x="6096000" y="6248400"/>
            <a:ext cx="2667000" cy="365125"/>
          </a:xfrm>
        </p:spPr>
        <p:txBody>
          <a:bodyPr rtlCol="0"/>
          <a:lstStyle>
            <a:lvl1pPr>
              <a:defRPr/>
            </a:lvl1pPr>
          </a:lstStyle>
          <a:p>
            <a:pPr>
              <a:defRPr/>
            </a:pPr>
            <a:fld id="{0C21F64C-B1E2-4ED7-A06B-068D1A50211D}" type="datetimeFigureOut">
              <a:rPr lang="es-ES"/>
              <a:pPr>
                <a:defRPr/>
              </a:pPr>
              <a:t>22/09/2022</a:t>
            </a:fld>
            <a:endParaRPr lang="es-ES"/>
          </a:p>
        </p:txBody>
      </p:sp>
      <p:sp>
        <p:nvSpPr>
          <p:cNvPr id="7" name="11 Marcador de número de diapositiva">
            <a:extLst>
              <a:ext uri="{FF2B5EF4-FFF2-40B4-BE49-F238E27FC236}">
                <a16:creationId xmlns:a16="http://schemas.microsoft.com/office/drawing/2014/main" id="{312F20D9-5B88-AE4B-3155-C251BFB12C67}"/>
              </a:ext>
            </a:extLst>
          </p:cNvPr>
          <p:cNvSpPr>
            <a:spLocks noGrp="1"/>
          </p:cNvSpPr>
          <p:nvPr>
            <p:ph type="sldNum" sz="quarter" idx="11"/>
          </p:nvPr>
        </p:nvSpPr>
        <p:spPr>
          <a:xfrm>
            <a:off x="0" y="1271588"/>
            <a:ext cx="533400" cy="244475"/>
          </a:xfrm>
        </p:spPr>
        <p:txBody>
          <a:bodyPr/>
          <a:lstStyle>
            <a:lvl1pPr>
              <a:defRPr/>
            </a:lvl1pPr>
          </a:lstStyle>
          <a:p>
            <a:pPr>
              <a:defRPr/>
            </a:pPr>
            <a:fld id="{0BB52CBE-DC15-4BB9-BDE3-2B98EDB68618}" type="slidenum">
              <a:rPr lang="es-ES" altLang="es-AR"/>
              <a:pPr>
                <a:defRPr/>
              </a:pPr>
              <a:t>‹Nº›</a:t>
            </a:fld>
            <a:endParaRPr lang="es-ES" altLang="es-AR"/>
          </a:p>
        </p:txBody>
      </p:sp>
      <p:sp>
        <p:nvSpPr>
          <p:cNvPr id="8" name="13 Marcador de pie de página">
            <a:extLst>
              <a:ext uri="{FF2B5EF4-FFF2-40B4-BE49-F238E27FC236}">
                <a16:creationId xmlns:a16="http://schemas.microsoft.com/office/drawing/2014/main" id="{4075A04C-B04C-0FAA-DFE2-8F835434C3C9}"/>
              </a:ext>
            </a:extLst>
          </p:cNvPr>
          <p:cNvSpPr>
            <a:spLocks noGrp="1"/>
          </p:cNvSpPr>
          <p:nvPr>
            <p:ph type="ftr" sz="quarter" idx="12"/>
          </p:nvPr>
        </p:nvSpPr>
        <p:spPr>
          <a:xfrm>
            <a:off x="609600" y="6248400"/>
            <a:ext cx="5421313" cy="365125"/>
          </a:xfrm>
        </p:spPr>
        <p:txBody>
          <a:bodyPr rtlCol="0"/>
          <a:lstStyle>
            <a:lvl1pPr>
              <a:defRPr/>
            </a:lvl1pPr>
          </a:lstStyle>
          <a:p>
            <a:pPr>
              <a:defRPr/>
            </a:pPr>
            <a:endParaRPr lang="es-ES"/>
          </a:p>
        </p:txBody>
      </p:sp>
    </p:spTree>
    <p:extLst>
      <p:ext uri="{BB962C8B-B14F-4D97-AF65-F5344CB8AC3E}">
        <p14:creationId xmlns:p14="http://schemas.microsoft.com/office/powerpoint/2010/main" val="1919956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a:extLst>
              <a:ext uri="{FF2B5EF4-FFF2-40B4-BE49-F238E27FC236}">
                <a16:creationId xmlns:a16="http://schemas.microsoft.com/office/drawing/2014/main" id="{58E27FB5-403A-E5BC-A994-2C327CA7E185}"/>
              </a:ext>
            </a:extLst>
          </p:cNvPr>
          <p:cNvSpPr>
            <a:spLocks noGrp="1"/>
          </p:cNvSpPr>
          <p:nvPr>
            <p:ph type="dt" sz="half" idx="10"/>
          </p:nvPr>
        </p:nvSpPr>
        <p:spPr>
          <a:xfrm>
            <a:off x="6096000" y="6248400"/>
            <a:ext cx="2667000" cy="365125"/>
          </a:xfrm>
        </p:spPr>
        <p:txBody>
          <a:bodyPr/>
          <a:lstStyle>
            <a:lvl1pPr>
              <a:defRPr/>
            </a:lvl1pPr>
          </a:lstStyle>
          <a:p>
            <a:pPr>
              <a:defRPr/>
            </a:pPr>
            <a:fld id="{7B1728CB-481D-4358-9FD8-BADAA5B8382B}" type="datetimeFigureOut">
              <a:rPr lang="es-ES"/>
              <a:pPr>
                <a:defRPr/>
              </a:pPr>
              <a:t>22/09/2022</a:t>
            </a:fld>
            <a:endParaRPr lang="es-ES"/>
          </a:p>
        </p:txBody>
      </p:sp>
      <p:sp>
        <p:nvSpPr>
          <p:cNvPr id="3" name="2 Marcador de pie de página">
            <a:extLst>
              <a:ext uri="{FF2B5EF4-FFF2-40B4-BE49-F238E27FC236}">
                <a16:creationId xmlns:a16="http://schemas.microsoft.com/office/drawing/2014/main" id="{05B80B7D-06AC-E3C6-7B18-D06FBD8325D2}"/>
              </a:ext>
            </a:extLst>
          </p:cNvPr>
          <p:cNvSpPr>
            <a:spLocks noGrp="1"/>
          </p:cNvSpPr>
          <p:nvPr>
            <p:ph type="ftr" sz="quarter" idx="11"/>
          </p:nvPr>
        </p:nvSpPr>
        <p:spPr>
          <a:xfrm>
            <a:off x="609600" y="6248400"/>
            <a:ext cx="5421313" cy="365125"/>
          </a:xfrm>
        </p:spPr>
        <p:txBody>
          <a:bodyPr/>
          <a:lstStyle>
            <a:lvl1pPr>
              <a:defRPr/>
            </a:lvl1pPr>
          </a:lstStyle>
          <a:p>
            <a:pPr>
              <a:defRPr/>
            </a:pPr>
            <a:endParaRPr lang="es-ES"/>
          </a:p>
        </p:txBody>
      </p:sp>
      <p:sp>
        <p:nvSpPr>
          <p:cNvPr id="4" name="3 Marcador de número de diapositiva">
            <a:extLst>
              <a:ext uri="{FF2B5EF4-FFF2-40B4-BE49-F238E27FC236}">
                <a16:creationId xmlns:a16="http://schemas.microsoft.com/office/drawing/2014/main" id="{63E7F88C-0C9E-4D11-EE0C-076D91E9F180}"/>
              </a:ext>
            </a:extLst>
          </p:cNvPr>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DC6471CB-ACF8-4F6F-A4D8-B834499E568A}" type="slidenum">
              <a:rPr lang="es-ES" altLang="es-AR"/>
              <a:pPr>
                <a:defRPr/>
              </a:pPr>
              <a:t>‹Nº›</a:t>
            </a:fld>
            <a:endParaRPr lang="es-ES" altLang="es-AR"/>
          </a:p>
        </p:txBody>
      </p:sp>
    </p:spTree>
    <p:extLst>
      <p:ext uri="{BB962C8B-B14F-4D97-AF65-F5344CB8AC3E}">
        <p14:creationId xmlns:p14="http://schemas.microsoft.com/office/powerpoint/2010/main" val="958688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Imagen con título">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6 Rectángulo">
            <a:extLst>
              <a:ext uri="{FF2B5EF4-FFF2-40B4-BE49-F238E27FC236}">
                <a16:creationId xmlns:a16="http://schemas.microsoft.com/office/drawing/2014/main" id="{CBFE41AF-EAEF-6795-9BB0-737438D7D127}"/>
              </a:ext>
            </a:extLst>
          </p:cNvPr>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7 Rectángulo">
            <a:extLst>
              <a:ext uri="{FF2B5EF4-FFF2-40B4-BE49-F238E27FC236}">
                <a16:creationId xmlns:a16="http://schemas.microsoft.com/office/drawing/2014/main" id="{7E9F89AD-041D-1D4E-91D3-EF66743C9862}"/>
              </a:ext>
            </a:extLst>
          </p:cNvPr>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8 Rectángulo">
            <a:extLst>
              <a:ext uri="{FF2B5EF4-FFF2-40B4-BE49-F238E27FC236}">
                <a16:creationId xmlns:a16="http://schemas.microsoft.com/office/drawing/2014/main" id="{682723EE-36B6-F544-99A3-9B5779CED270}"/>
              </a:ext>
            </a:extLst>
          </p:cNvPr>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9 Rectángulo">
            <a:extLst>
              <a:ext uri="{FF2B5EF4-FFF2-40B4-BE49-F238E27FC236}">
                <a16:creationId xmlns:a16="http://schemas.microsoft.com/office/drawing/2014/main" id="{36B67C8B-93E9-F706-49C0-056E2124A507}"/>
              </a:ext>
            </a:extLst>
          </p:cNvPr>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3 Marcador de texto"/>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s-ES"/>
              <a:t>Haga clic para modificar el estilo de texto del patrón</a:t>
            </a:r>
          </a:p>
        </p:txBody>
      </p:sp>
      <p:sp>
        <p:nvSpPr>
          <p:cNvPr id="2" name="1 Título"/>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s-ES"/>
              <a:t>Haga clic para modificar el estilo de título del patrón</a:t>
            </a:r>
            <a:endParaRPr lang="en-US"/>
          </a:p>
        </p:txBody>
      </p:sp>
      <p:sp>
        <p:nvSpPr>
          <p:cNvPr id="3" name="2 Marcador de posición de imagen"/>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s-ES" noProof="0"/>
              <a:t>Haga clic en el icono para agregar una imagen</a:t>
            </a:r>
            <a:endParaRPr lang="en-US" noProof="0" dirty="0"/>
          </a:p>
        </p:txBody>
      </p:sp>
      <p:sp>
        <p:nvSpPr>
          <p:cNvPr id="9" name="11 Marcador de fecha">
            <a:extLst>
              <a:ext uri="{FF2B5EF4-FFF2-40B4-BE49-F238E27FC236}">
                <a16:creationId xmlns:a16="http://schemas.microsoft.com/office/drawing/2014/main" id="{62FD1949-AC69-B4FB-9E06-3743F7F0AD86}"/>
              </a:ext>
            </a:extLst>
          </p:cNvPr>
          <p:cNvSpPr>
            <a:spLocks noGrp="1"/>
          </p:cNvSpPr>
          <p:nvPr>
            <p:ph type="dt" sz="half" idx="10"/>
          </p:nvPr>
        </p:nvSpPr>
        <p:spPr>
          <a:xfrm>
            <a:off x="6248400" y="6248400"/>
            <a:ext cx="2667000" cy="365125"/>
          </a:xfrm>
        </p:spPr>
        <p:txBody>
          <a:bodyPr rtlCol="0"/>
          <a:lstStyle>
            <a:lvl1pPr>
              <a:defRPr/>
            </a:lvl1pPr>
          </a:lstStyle>
          <a:p>
            <a:pPr>
              <a:defRPr/>
            </a:pPr>
            <a:fld id="{EC4DD1FE-E0A3-43AD-8800-A3507AD92911}" type="datetimeFigureOut">
              <a:rPr lang="es-ES"/>
              <a:pPr>
                <a:defRPr/>
              </a:pPr>
              <a:t>22/09/2022</a:t>
            </a:fld>
            <a:endParaRPr lang="es-ES"/>
          </a:p>
        </p:txBody>
      </p:sp>
      <p:sp>
        <p:nvSpPr>
          <p:cNvPr id="10" name="12 Marcador de número de diapositiva">
            <a:extLst>
              <a:ext uri="{FF2B5EF4-FFF2-40B4-BE49-F238E27FC236}">
                <a16:creationId xmlns:a16="http://schemas.microsoft.com/office/drawing/2014/main" id="{75D1164E-CAB6-67AF-7184-A226D27531A5}"/>
              </a:ext>
            </a:extLst>
          </p:cNvPr>
          <p:cNvSpPr>
            <a:spLocks noGrp="1"/>
          </p:cNvSpPr>
          <p:nvPr>
            <p:ph type="sldNum" sz="quarter" idx="11"/>
          </p:nvPr>
        </p:nvSpPr>
        <p:spPr>
          <a:xfrm>
            <a:off x="0" y="4667250"/>
            <a:ext cx="1447800" cy="663575"/>
          </a:xfrm>
        </p:spPr>
        <p:txBody>
          <a:bodyPr/>
          <a:lstStyle>
            <a:lvl1pPr>
              <a:defRPr sz="2800"/>
            </a:lvl1pPr>
          </a:lstStyle>
          <a:p>
            <a:pPr>
              <a:defRPr/>
            </a:pPr>
            <a:fld id="{248DDE9E-0903-4A3B-B799-0DA62EFE320F}" type="slidenum">
              <a:rPr lang="es-ES" altLang="es-AR"/>
              <a:pPr>
                <a:defRPr/>
              </a:pPr>
              <a:t>‹Nº›</a:t>
            </a:fld>
            <a:endParaRPr lang="es-ES" altLang="es-AR"/>
          </a:p>
        </p:txBody>
      </p:sp>
      <p:sp>
        <p:nvSpPr>
          <p:cNvPr id="11" name="13 Marcador de pie de página">
            <a:extLst>
              <a:ext uri="{FF2B5EF4-FFF2-40B4-BE49-F238E27FC236}">
                <a16:creationId xmlns:a16="http://schemas.microsoft.com/office/drawing/2014/main" id="{5BEDA38D-D988-2183-3960-04445027C08B}"/>
              </a:ext>
            </a:extLst>
          </p:cNvPr>
          <p:cNvSpPr>
            <a:spLocks noGrp="1"/>
          </p:cNvSpPr>
          <p:nvPr>
            <p:ph type="ftr" sz="quarter" idx="12"/>
          </p:nvPr>
        </p:nvSpPr>
        <p:spPr>
          <a:xfrm>
            <a:off x="1600200" y="6248400"/>
            <a:ext cx="4572000" cy="365125"/>
          </a:xfrm>
        </p:spPr>
        <p:txBody>
          <a:bodyPr rtlCol="0"/>
          <a:lstStyle>
            <a:lvl1pPr>
              <a:defRPr/>
            </a:lvl1pPr>
          </a:lstStyle>
          <a:p>
            <a:pPr>
              <a:defRPr/>
            </a:pPr>
            <a:endParaRPr lang="es-ES"/>
          </a:p>
        </p:txBody>
      </p:sp>
    </p:spTree>
    <p:extLst>
      <p:ext uri="{BB962C8B-B14F-4D97-AF65-F5344CB8AC3E}">
        <p14:creationId xmlns:p14="http://schemas.microsoft.com/office/powerpoint/2010/main" val="166602238"/>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4" name="6 Rectángulo">
            <a:extLst>
              <a:ext uri="{FF2B5EF4-FFF2-40B4-BE49-F238E27FC236}">
                <a16:creationId xmlns:a16="http://schemas.microsoft.com/office/drawing/2014/main" id="{73CF57E8-9844-0A6A-6219-D21D9AB856B1}"/>
              </a:ext>
            </a:extLst>
          </p:cNvPr>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7 Rectángulo">
            <a:extLst>
              <a:ext uri="{FF2B5EF4-FFF2-40B4-BE49-F238E27FC236}">
                <a16:creationId xmlns:a16="http://schemas.microsoft.com/office/drawing/2014/main" id="{0175D546-FC2F-CA2E-3730-A25250DD7D1C}"/>
              </a:ext>
            </a:extLst>
          </p:cNvPr>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8 Rectángulo">
            <a:extLst>
              <a:ext uri="{FF2B5EF4-FFF2-40B4-BE49-F238E27FC236}">
                <a16:creationId xmlns:a16="http://schemas.microsoft.com/office/drawing/2014/main" id="{F0DA4DA9-610E-7862-6F7D-076B6FCA08F8}"/>
              </a:ext>
            </a:extLst>
          </p:cNvPr>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1 Título vertical"/>
          <p:cNvSpPr>
            <a:spLocks noGrp="1"/>
          </p:cNvSpPr>
          <p:nvPr>
            <p:ph type="title" orient="vert"/>
          </p:nvPr>
        </p:nvSpPr>
        <p:spPr>
          <a:xfrm>
            <a:off x="6553200" y="609600"/>
            <a:ext cx="2057400" cy="5516563"/>
          </a:xfrm>
        </p:spPr>
        <p:txBody>
          <a:bodyPr vert="eaVert"/>
          <a:lstStyle/>
          <a:p>
            <a:r>
              <a:rPr lang="es-ES"/>
              <a:t>Haga clic para modificar el estilo de título del patrón</a:t>
            </a:r>
            <a:endParaRPr lang="en-US"/>
          </a:p>
        </p:txBody>
      </p:sp>
      <p:sp>
        <p:nvSpPr>
          <p:cNvPr id="3" name="2 Marcador de texto vertical"/>
          <p:cNvSpPr>
            <a:spLocks noGrp="1"/>
          </p:cNvSpPr>
          <p:nvPr>
            <p:ph type="body" orient="vert" idx="1"/>
          </p:nvPr>
        </p:nvSpPr>
        <p:spPr>
          <a:xfrm>
            <a:off x="457200" y="609600"/>
            <a:ext cx="5562600" cy="5516564"/>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3 Marcador de fecha">
            <a:extLst>
              <a:ext uri="{FF2B5EF4-FFF2-40B4-BE49-F238E27FC236}">
                <a16:creationId xmlns:a16="http://schemas.microsoft.com/office/drawing/2014/main" id="{7CB5AD9E-85A5-2C84-63B6-5174F08FDC4F}"/>
              </a:ext>
            </a:extLst>
          </p:cNvPr>
          <p:cNvSpPr>
            <a:spLocks noGrp="1"/>
          </p:cNvSpPr>
          <p:nvPr>
            <p:ph type="dt" sz="half" idx="10"/>
          </p:nvPr>
        </p:nvSpPr>
        <p:spPr/>
        <p:txBody>
          <a:bodyPr/>
          <a:lstStyle>
            <a:lvl1pPr>
              <a:defRPr/>
            </a:lvl1pPr>
          </a:lstStyle>
          <a:p>
            <a:pPr>
              <a:defRPr/>
            </a:pPr>
            <a:fld id="{614CFE16-A8FA-4DE6-A6DE-004DF4ED9ED6}" type="datetimeFigureOut">
              <a:rPr lang="es-ES"/>
              <a:pPr>
                <a:defRPr/>
              </a:pPr>
              <a:t>22/09/2022</a:t>
            </a:fld>
            <a:endParaRPr lang="es-ES"/>
          </a:p>
        </p:txBody>
      </p:sp>
      <p:sp>
        <p:nvSpPr>
          <p:cNvPr id="8" name="4 Marcador de pie de página">
            <a:extLst>
              <a:ext uri="{FF2B5EF4-FFF2-40B4-BE49-F238E27FC236}">
                <a16:creationId xmlns:a16="http://schemas.microsoft.com/office/drawing/2014/main" id="{EC1D2277-A946-634C-3129-997E01895275}"/>
              </a:ext>
            </a:extLst>
          </p:cNvPr>
          <p:cNvSpPr>
            <a:spLocks noGrp="1"/>
          </p:cNvSpPr>
          <p:nvPr>
            <p:ph type="ftr" sz="quarter" idx="11"/>
          </p:nvPr>
        </p:nvSpPr>
        <p:spPr/>
        <p:txBody>
          <a:bodyPr/>
          <a:lstStyle>
            <a:lvl1pPr>
              <a:defRPr/>
            </a:lvl1pPr>
          </a:lstStyle>
          <a:p>
            <a:pPr>
              <a:defRPr/>
            </a:pPr>
            <a:endParaRPr lang="es-ES"/>
          </a:p>
        </p:txBody>
      </p:sp>
      <p:sp>
        <p:nvSpPr>
          <p:cNvPr id="9" name="5 Marcador de número de diapositiva">
            <a:extLst>
              <a:ext uri="{FF2B5EF4-FFF2-40B4-BE49-F238E27FC236}">
                <a16:creationId xmlns:a16="http://schemas.microsoft.com/office/drawing/2014/main" id="{B4922DE5-FF59-529B-BEC9-DA0BCB4EDF00}"/>
              </a:ext>
            </a:extLst>
          </p:cNvPr>
          <p:cNvSpPr>
            <a:spLocks noGrp="1"/>
          </p:cNvSpPr>
          <p:nvPr>
            <p:ph type="sldNum" sz="quarter" idx="12"/>
          </p:nvPr>
        </p:nvSpPr>
        <p:spPr/>
        <p:txBody>
          <a:bodyPr/>
          <a:lstStyle>
            <a:lvl1pPr>
              <a:defRPr/>
            </a:lvl1pPr>
          </a:lstStyle>
          <a:p>
            <a:pPr>
              <a:defRPr/>
            </a:pPr>
            <a:fld id="{CB929F05-EC94-423C-86A8-9B83C8F618B9}" type="slidenum">
              <a:rPr lang="es-ES" altLang="es-AR"/>
              <a:pPr>
                <a:defRPr/>
              </a:pPr>
              <a:t>‹Nº›</a:t>
            </a:fld>
            <a:endParaRPr lang="es-ES" altLang="es-AR"/>
          </a:p>
        </p:txBody>
      </p:sp>
    </p:spTree>
    <p:extLst>
      <p:ext uri="{BB962C8B-B14F-4D97-AF65-F5344CB8AC3E}">
        <p14:creationId xmlns:p14="http://schemas.microsoft.com/office/powerpoint/2010/main" val="1580524990"/>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21 Marcador de título">
            <a:extLst>
              <a:ext uri="{FF2B5EF4-FFF2-40B4-BE49-F238E27FC236}">
                <a16:creationId xmlns:a16="http://schemas.microsoft.com/office/drawing/2014/main" id="{07F3EA03-DD6C-7768-A0C0-F0D11A838793}"/>
              </a:ext>
            </a:extLst>
          </p:cNvPr>
          <p:cNvSpPr>
            <a:spLocks noGrp="1"/>
          </p:cNvSpPr>
          <p:nvPr>
            <p:ph type="title"/>
          </p:nvPr>
        </p:nvSpPr>
        <p:spPr bwMode="auto">
          <a:xfrm>
            <a:off x="609600" y="228600"/>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AR"/>
              <a:t>Haga clic para modificar el estilo de título del patrón</a:t>
            </a:r>
            <a:endParaRPr lang="en-US" altLang="es-AR"/>
          </a:p>
        </p:txBody>
      </p:sp>
      <p:sp>
        <p:nvSpPr>
          <p:cNvPr id="1027" name="12 Marcador de texto">
            <a:extLst>
              <a:ext uri="{FF2B5EF4-FFF2-40B4-BE49-F238E27FC236}">
                <a16:creationId xmlns:a16="http://schemas.microsoft.com/office/drawing/2014/main" id="{1F958FCE-58DC-BA1C-DF02-B3B7ABA7BAA1}"/>
              </a:ext>
            </a:extLst>
          </p:cNvPr>
          <p:cNvSpPr>
            <a:spLocks noGrp="1"/>
          </p:cNvSpPr>
          <p:nvPr>
            <p:ph type="body" idx="1"/>
          </p:nvPr>
        </p:nvSpPr>
        <p:spPr bwMode="auto">
          <a:xfrm>
            <a:off x="612775" y="1600200"/>
            <a:ext cx="8153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AR"/>
              <a:t>Haga clic para modificar el estilo de texto del patrón</a:t>
            </a:r>
          </a:p>
          <a:p>
            <a:pPr lvl="1"/>
            <a:r>
              <a:rPr lang="es-ES" altLang="es-AR"/>
              <a:t>Segundo nivel</a:t>
            </a:r>
          </a:p>
          <a:p>
            <a:pPr lvl="2"/>
            <a:r>
              <a:rPr lang="es-ES" altLang="es-AR"/>
              <a:t>Tercer nivel</a:t>
            </a:r>
          </a:p>
          <a:p>
            <a:pPr lvl="3"/>
            <a:r>
              <a:rPr lang="es-ES" altLang="es-AR"/>
              <a:t>Cuarto nivel</a:t>
            </a:r>
          </a:p>
          <a:p>
            <a:pPr lvl="4"/>
            <a:r>
              <a:rPr lang="es-ES" altLang="es-AR"/>
              <a:t>Quinto nivel</a:t>
            </a:r>
            <a:endParaRPr lang="en-US" altLang="es-AR"/>
          </a:p>
        </p:txBody>
      </p:sp>
      <p:sp>
        <p:nvSpPr>
          <p:cNvPr id="15" name="3 Marcador de fecha">
            <a:extLst>
              <a:ext uri="{FF2B5EF4-FFF2-40B4-BE49-F238E27FC236}">
                <a16:creationId xmlns:a16="http://schemas.microsoft.com/office/drawing/2014/main" id="{40B78AE6-FD8D-CE94-A902-4C62FC864C6D}"/>
              </a:ext>
            </a:extLst>
          </p:cNvPr>
          <p:cNvSpPr>
            <a:spLocks noGrp="1"/>
          </p:cNvSpPr>
          <p:nvPr>
            <p:ph type="dt" sz="half" idx="2"/>
          </p:nvPr>
        </p:nvSpPr>
        <p:spPr>
          <a:xfrm>
            <a:off x="6553200" y="6248400"/>
            <a:ext cx="2209800" cy="365125"/>
          </a:xfrm>
          <a:prstGeom prst="rect">
            <a:avLst/>
          </a:prstGeom>
        </p:spPr>
        <p:txBody>
          <a:bodyPr vert="horz" anchor="ctr" anchorCtr="0"/>
          <a:lstStyle>
            <a:lvl1pPr eaLnBrk="1" fontAlgn="auto" hangingPunct="1">
              <a:spcBef>
                <a:spcPts val="0"/>
              </a:spcBef>
              <a:spcAft>
                <a:spcPts val="0"/>
              </a:spcAft>
              <a:defRPr sz="1400">
                <a:solidFill>
                  <a:schemeClr val="tx2"/>
                </a:solidFill>
                <a:latin typeface="+mn-lt"/>
                <a:cs typeface="+mn-cs"/>
              </a:defRPr>
            </a:lvl1pPr>
          </a:lstStyle>
          <a:p>
            <a:pPr>
              <a:defRPr/>
            </a:pPr>
            <a:fld id="{3A85C39D-CDD6-4DF1-BBF1-887DEF5E3196}" type="datetimeFigureOut">
              <a:rPr lang="es-ES"/>
              <a:pPr>
                <a:defRPr/>
              </a:pPr>
              <a:t>22/09/2022</a:t>
            </a:fld>
            <a:endParaRPr lang="es-ES"/>
          </a:p>
        </p:txBody>
      </p:sp>
      <p:sp>
        <p:nvSpPr>
          <p:cNvPr id="16" name="4 Marcador de pie de página">
            <a:extLst>
              <a:ext uri="{FF2B5EF4-FFF2-40B4-BE49-F238E27FC236}">
                <a16:creationId xmlns:a16="http://schemas.microsoft.com/office/drawing/2014/main" id="{FAAC1236-389D-6C4C-9B38-2C09A2BD352A}"/>
              </a:ext>
            </a:extLst>
          </p:cNvPr>
          <p:cNvSpPr>
            <a:spLocks noGrp="1"/>
          </p:cNvSpPr>
          <p:nvPr>
            <p:ph type="ftr" sz="quarter" idx="3"/>
          </p:nvPr>
        </p:nvSpPr>
        <p:spPr>
          <a:xfrm>
            <a:off x="457200" y="6248400"/>
            <a:ext cx="5573713" cy="365125"/>
          </a:xfrm>
          <a:prstGeom prst="rect">
            <a:avLst/>
          </a:prstGeom>
        </p:spPr>
        <p:txBody>
          <a:bodyPr vert="horz" anchor="ctr"/>
          <a:lstStyle>
            <a:lvl1pPr algn="r" eaLnBrk="1" fontAlgn="auto" hangingPunct="1">
              <a:spcBef>
                <a:spcPts val="0"/>
              </a:spcBef>
              <a:spcAft>
                <a:spcPts val="0"/>
              </a:spcAft>
              <a:defRPr sz="1400">
                <a:solidFill>
                  <a:schemeClr val="tx2"/>
                </a:solidFill>
                <a:latin typeface="+mn-lt"/>
                <a:cs typeface="+mn-cs"/>
              </a:defRPr>
            </a:lvl1pPr>
          </a:lstStyle>
          <a:p>
            <a:pPr>
              <a:defRPr/>
            </a:pPr>
            <a:endParaRPr lang="es-ES"/>
          </a:p>
        </p:txBody>
      </p:sp>
      <p:sp>
        <p:nvSpPr>
          <p:cNvPr id="17" name="5 Marcador de número de diapositiva">
            <a:extLst>
              <a:ext uri="{FF2B5EF4-FFF2-40B4-BE49-F238E27FC236}">
                <a16:creationId xmlns:a16="http://schemas.microsoft.com/office/drawing/2014/main" id="{2C0F297E-C653-CC4D-1532-AF707E4EF7FF}"/>
              </a:ext>
            </a:extLst>
          </p:cNvPr>
          <p:cNvSpPr>
            <a:spLocks noGrp="1"/>
          </p:cNvSpPr>
          <p:nvPr>
            <p:ph type="sldNum" sz="quarter" idx="4"/>
          </p:nvPr>
        </p:nvSpPr>
        <p:spPr>
          <a:xfrm rot="5400000">
            <a:off x="5989638" y="144462"/>
            <a:ext cx="533400" cy="244475"/>
          </a:xfrm>
          <a:prstGeom prst="rect">
            <a:avLst/>
          </a:prstGeom>
        </p:spPr>
        <p:txBody>
          <a:bodyPr vert="horz" wrap="square" lIns="91440" tIns="45720" rIns="91440" bIns="45720" numCol="1" anchor="ctr" anchorCtr="0" compatLnSpc="1">
            <a:prstTxWarp prst="textNoShape">
              <a:avLst/>
            </a:prstTxWarp>
            <a:normAutofit/>
          </a:bodyPr>
          <a:lstStyle>
            <a:lvl1pPr algn="ctr" eaLnBrk="1" hangingPunct="1">
              <a:defRPr sz="1400" b="1">
                <a:solidFill>
                  <a:srgbClr val="FFFFFF"/>
                </a:solidFill>
              </a:defRPr>
            </a:lvl1pPr>
          </a:lstStyle>
          <a:p>
            <a:pPr>
              <a:defRPr/>
            </a:pPr>
            <a:fld id="{ABC550B8-940C-445F-94CA-A0F13A6DD75C}" type="slidenum">
              <a:rPr lang="es-ES" altLang="es-AR"/>
              <a:pPr>
                <a:defRPr/>
              </a:pPr>
              <a:t>‹Nº›</a:t>
            </a:fld>
            <a:endParaRPr lang="es-ES" altLang="es-AR"/>
          </a:p>
        </p:txBody>
      </p:sp>
    </p:spTree>
  </p:cSld>
  <p:clrMap bg1="lt1" tx1="dk1" bg2="lt2" tx2="dk2" accent1="accent1" accent2="accent2" accent3="accent3" accent4="accent4" accent5="accent5" accent6="accent6" hlink="hlink" folHlink="folHlink"/>
  <p:sldLayoutIdLst>
    <p:sldLayoutId id="2147484304" r:id="rId1"/>
    <p:sldLayoutId id="2147484305" r:id="rId2"/>
    <p:sldLayoutId id="2147484306" r:id="rId3"/>
    <p:sldLayoutId id="2147484307" r:id="rId4"/>
    <p:sldLayoutId id="2147484308" r:id="rId5"/>
    <p:sldLayoutId id="2147484309" r:id="rId6"/>
  </p:sldLayoutIdLst>
  <p:txStyles>
    <p:titleStyle>
      <a:lvl1pPr algn="l" rtl="0" eaLnBrk="0" fontAlgn="base" hangingPunct="0">
        <a:spcBef>
          <a:spcPct val="0"/>
        </a:spcBef>
        <a:spcAft>
          <a:spcPct val="0"/>
        </a:spcAft>
        <a:defRPr sz="4400" kern="1200">
          <a:solidFill>
            <a:schemeClr val="tx2"/>
          </a:solidFill>
          <a:latin typeface="Arial" charset="0"/>
          <a:ea typeface="+mj-ea"/>
          <a:cs typeface="+mj-cs"/>
        </a:defRPr>
      </a:lvl1pPr>
      <a:lvl2pPr algn="l" rtl="0" eaLnBrk="0" fontAlgn="base" hangingPunct="0">
        <a:spcBef>
          <a:spcPct val="0"/>
        </a:spcBef>
        <a:spcAft>
          <a:spcPct val="0"/>
        </a:spcAft>
        <a:defRPr sz="4400">
          <a:solidFill>
            <a:schemeClr val="tx2"/>
          </a:solidFill>
          <a:latin typeface="Arial" charset="0"/>
        </a:defRPr>
      </a:lvl2pPr>
      <a:lvl3pPr algn="l" rtl="0" eaLnBrk="0" fontAlgn="base" hangingPunct="0">
        <a:spcBef>
          <a:spcPct val="0"/>
        </a:spcBef>
        <a:spcAft>
          <a:spcPct val="0"/>
        </a:spcAft>
        <a:defRPr sz="4400">
          <a:solidFill>
            <a:schemeClr val="tx2"/>
          </a:solidFill>
          <a:latin typeface="Arial" charset="0"/>
        </a:defRPr>
      </a:lvl3pPr>
      <a:lvl4pPr algn="l" rtl="0" eaLnBrk="0" fontAlgn="base" hangingPunct="0">
        <a:spcBef>
          <a:spcPct val="0"/>
        </a:spcBef>
        <a:spcAft>
          <a:spcPct val="0"/>
        </a:spcAft>
        <a:defRPr sz="4400">
          <a:solidFill>
            <a:schemeClr val="tx2"/>
          </a:solidFill>
          <a:latin typeface="Arial" charset="0"/>
        </a:defRPr>
      </a:lvl4pPr>
      <a:lvl5pPr algn="l" rtl="0" eaLnBrk="0" fontAlgn="base" hangingPunct="0">
        <a:spcBef>
          <a:spcPct val="0"/>
        </a:spcBef>
        <a:spcAft>
          <a:spcPct val="0"/>
        </a:spcAft>
        <a:defRPr sz="4400">
          <a:solidFill>
            <a:schemeClr val="tx2"/>
          </a:solidFill>
          <a:latin typeface="Arial"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anose="05000000000000000000" pitchFamily="2" charset="2"/>
        <a:buChar char=""/>
        <a:defRPr sz="2900" kern="1200">
          <a:solidFill>
            <a:schemeClr val="tx1"/>
          </a:solidFill>
          <a:latin typeface="Arial" charset="0"/>
          <a:ea typeface="+mn-ea"/>
          <a:cs typeface="+mn-cs"/>
        </a:defRPr>
      </a:lvl1pPr>
      <a:lvl2pPr marL="639763" indent="-273050" algn="l" rtl="0" eaLnBrk="0" fontAlgn="base" hangingPunct="0">
        <a:spcBef>
          <a:spcPts val="550"/>
        </a:spcBef>
        <a:spcAft>
          <a:spcPct val="0"/>
        </a:spcAft>
        <a:buClr>
          <a:schemeClr val="accent1"/>
        </a:buClr>
        <a:buSzPct val="70000"/>
        <a:buFont typeface="Wingdings 2" panose="05020102010507070707" pitchFamily="18" charset="2"/>
        <a:buChar char=""/>
        <a:defRPr sz="2600" kern="1200">
          <a:solidFill>
            <a:schemeClr val="tx1"/>
          </a:solidFill>
          <a:latin typeface="Arial" charset="0"/>
          <a:ea typeface="+mn-ea"/>
          <a:cs typeface="+mn-cs"/>
        </a:defRPr>
      </a:lvl2pPr>
      <a:lvl3pPr marL="914400" indent="-228600" algn="l" rtl="0" eaLnBrk="0" fontAlgn="base" hangingPunct="0">
        <a:spcBef>
          <a:spcPts val="500"/>
        </a:spcBef>
        <a:spcAft>
          <a:spcPct val="0"/>
        </a:spcAft>
        <a:buClr>
          <a:schemeClr val="accent2"/>
        </a:buClr>
        <a:buSzPct val="75000"/>
        <a:buFont typeface="Wingdings" panose="05000000000000000000" pitchFamily="2" charset="2"/>
        <a:buChar char=""/>
        <a:defRPr sz="2300" kern="1200">
          <a:solidFill>
            <a:schemeClr val="tx1"/>
          </a:solidFill>
          <a:latin typeface="Arial" charset="0"/>
          <a:ea typeface="+mn-ea"/>
          <a:cs typeface="+mn-cs"/>
        </a:defRPr>
      </a:lvl3pPr>
      <a:lvl4pPr marL="1371600" indent="-228600" algn="l" rtl="0" eaLnBrk="0" fontAlgn="base" hangingPunct="0">
        <a:spcBef>
          <a:spcPts val="400"/>
        </a:spcBef>
        <a:spcAft>
          <a:spcPct val="0"/>
        </a:spcAft>
        <a:buClr>
          <a:srgbClr val="E7BC29"/>
        </a:buClr>
        <a:buSzPct val="75000"/>
        <a:buFont typeface="Wingdings" panose="05000000000000000000" pitchFamily="2" charset="2"/>
        <a:buChar char=""/>
        <a:defRPr sz="2000" kern="1200">
          <a:solidFill>
            <a:schemeClr val="tx1"/>
          </a:solidFill>
          <a:latin typeface="Arial" charset="0"/>
          <a:ea typeface="+mn-ea"/>
          <a:cs typeface="+mn-cs"/>
        </a:defRPr>
      </a:lvl4pPr>
      <a:lvl5pPr marL="1828800" indent="-228600" algn="l" rtl="0" eaLnBrk="0" fontAlgn="base" hangingPunct="0">
        <a:spcBef>
          <a:spcPts val="400"/>
        </a:spcBef>
        <a:spcAft>
          <a:spcPct val="0"/>
        </a:spcAft>
        <a:buClr>
          <a:srgbClr val="D092A7"/>
        </a:buClr>
        <a:buSzPct val="65000"/>
        <a:buFont typeface="Wingdings" panose="05000000000000000000" pitchFamily="2" charset="2"/>
        <a:buChar char=""/>
        <a:defRPr sz="2000" kern="1200">
          <a:solidFill>
            <a:schemeClr val="tx1"/>
          </a:solidFill>
          <a:latin typeface="Arial" charset="0"/>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oleObject" Target="../embeddings/oleObject1.bin"/><Relationship Id="rId1" Type="http://schemas.openxmlformats.org/officeDocument/2006/relationships/slideLayout" Target="../slideLayouts/slideLayout3.xml"/><Relationship Id="rId5" Type="http://schemas.openxmlformats.org/officeDocument/2006/relationships/image" Target="../media/image22.JPG"/><Relationship Id="rId4" Type="http://schemas.openxmlformats.org/officeDocument/2006/relationships/image" Target="../media/image2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3.xml"/><Relationship Id="rId6" Type="http://schemas.openxmlformats.org/officeDocument/2006/relationships/image" Target="../media/image35.wmf"/><Relationship Id="rId5" Type="http://schemas.openxmlformats.org/officeDocument/2006/relationships/oleObject" Target="../embeddings/oleObject2.bin"/><Relationship Id="rId4" Type="http://schemas.openxmlformats.org/officeDocument/2006/relationships/image" Target="../media/image34.jpeg"/></Relationships>
</file>

<file path=ppt/slides/_rels/slide2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3.xml"/><Relationship Id="rId4" Type="http://schemas.openxmlformats.org/officeDocument/2006/relationships/image" Target="../media/image40.jpe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 Target="slide34.xml"/><Relationship Id="rId1" Type="http://schemas.openxmlformats.org/officeDocument/2006/relationships/slideLayout" Target="../slideLayouts/slideLayout3.xml"/><Relationship Id="rId6" Type="http://schemas.openxmlformats.org/officeDocument/2006/relationships/slide" Target="slide39.xml"/><Relationship Id="rId5" Type="http://schemas.openxmlformats.org/officeDocument/2006/relationships/slide" Target="slide36.xml"/><Relationship Id="rId4" Type="http://schemas.openxmlformats.org/officeDocument/2006/relationships/slide" Target="slide35.xml"/></Relationships>
</file>

<file path=ppt/slides/_rels/slide34.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44.emf"/><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slide" Target="slide33.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slide" Target="slide33.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slide" Target="slide33.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 Target="slide33.xml"/><Relationship Id="rId1" Type="http://schemas.openxmlformats.org/officeDocument/2006/relationships/slideLayout" Target="../slideLayouts/slideLayout3.xml"/><Relationship Id="rId4" Type="http://schemas.openxmlformats.org/officeDocument/2006/relationships/image" Target="../media/image48.w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3.xml"/><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3.xml"/><Relationship Id="rId4"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4">
            <a:extLst>
              <a:ext uri="{FF2B5EF4-FFF2-40B4-BE49-F238E27FC236}">
                <a16:creationId xmlns:a16="http://schemas.microsoft.com/office/drawing/2014/main" id="{BA909AC4-67A2-F5CA-3BCA-9659F627FA0E}"/>
              </a:ext>
            </a:extLst>
          </p:cNvPr>
          <p:cNvSpPr>
            <a:spLocks noChangeArrowheads="1"/>
          </p:cNvSpPr>
          <p:nvPr/>
        </p:nvSpPr>
        <p:spPr bwMode="auto">
          <a:xfrm>
            <a:off x="133350" y="1052513"/>
            <a:ext cx="8877300" cy="3816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Arial" panose="020B0604020202020204"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Arial" panose="020B0604020202020204"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Arial" panose="020B0604020202020204" pitchFamily="34" charset="0"/>
              </a:defRPr>
            </a:lvl3pPr>
            <a:lvl4pPr marL="1600200" indent="-228600">
              <a:spcBef>
                <a:spcPts val="400"/>
              </a:spcBef>
              <a:buClr>
                <a:srgbClr val="E7BC29"/>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ts val="400"/>
              </a:spcBef>
              <a:buClr>
                <a:srgbClr val="D092A7"/>
              </a:buClr>
              <a:buSzPct val="6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s-ES_tradnl" altLang="es-AR" sz="2800" b="1" dirty="0"/>
              <a:t>CONFERENCIA </a:t>
            </a:r>
          </a:p>
          <a:p>
            <a:pPr algn="ctr" eaLnBrk="1" hangingPunct="1">
              <a:spcBef>
                <a:spcPct val="0"/>
              </a:spcBef>
              <a:buClrTx/>
              <a:buSzTx/>
              <a:buFontTx/>
              <a:buNone/>
            </a:pPr>
            <a:endParaRPr lang="es-ES_tradnl" altLang="es-AR" sz="2800" b="1" dirty="0"/>
          </a:p>
          <a:p>
            <a:pPr algn="ctr" eaLnBrk="1" hangingPunct="1">
              <a:spcBef>
                <a:spcPct val="0"/>
              </a:spcBef>
              <a:buClrTx/>
              <a:buSzTx/>
              <a:buFont typeface="Wingdings" panose="05000000000000000000" pitchFamily="2" charset="2"/>
              <a:buNone/>
            </a:pPr>
            <a:r>
              <a:rPr lang="es-AR" altLang="es-ES" sz="2800" b="1" dirty="0"/>
              <a:t>Análisis de comportamiento de construcciones</a:t>
            </a:r>
          </a:p>
          <a:p>
            <a:pPr algn="ctr" eaLnBrk="1" hangingPunct="1">
              <a:spcBef>
                <a:spcPct val="0"/>
              </a:spcBef>
              <a:buClrTx/>
              <a:buSzTx/>
              <a:buFont typeface="Wingdings" panose="05000000000000000000" pitchFamily="2" charset="2"/>
              <a:buNone/>
            </a:pPr>
            <a:r>
              <a:rPr lang="es-AR" altLang="es-ES" sz="2800" b="1" dirty="0"/>
              <a:t>livianas fundadas en suelos de elevado PRH </a:t>
            </a:r>
          </a:p>
          <a:p>
            <a:pPr algn="ctr" eaLnBrk="1" hangingPunct="1">
              <a:spcBef>
                <a:spcPct val="0"/>
              </a:spcBef>
              <a:buClrTx/>
              <a:buSzTx/>
              <a:buFont typeface="Wingdings" panose="05000000000000000000" pitchFamily="2" charset="2"/>
              <a:buNone/>
            </a:pPr>
            <a:r>
              <a:rPr lang="es-AR" altLang="es-ES" sz="2800" b="1" dirty="0"/>
              <a:t>(potencial retracción – hinchamiento)</a:t>
            </a:r>
            <a:endParaRPr lang="es-ES" altLang="es-ES" sz="1800" dirty="0">
              <a:latin typeface="Calibri" panose="020F0502020204030204" pitchFamily="34" charset="0"/>
              <a:ea typeface="Calibri" panose="020F0502020204030204" pitchFamily="34" charset="0"/>
              <a:cs typeface="Times New Roman" panose="02020603050405020304" pitchFamily="18" charset="0"/>
            </a:endParaRPr>
          </a:p>
          <a:p>
            <a:pPr algn="ctr" eaLnBrk="1" hangingPunct="1">
              <a:spcBef>
                <a:spcPct val="0"/>
              </a:spcBef>
              <a:buClrTx/>
              <a:buSzTx/>
              <a:buFontTx/>
              <a:buNone/>
            </a:pPr>
            <a:endParaRPr lang="es-ES_tradnl" altLang="es-AR" sz="2800" b="1" dirty="0"/>
          </a:p>
          <a:p>
            <a:pPr algn="ctr" eaLnBrk="1" hangingPunct="1">
              <a:spcBef>
                <a:spcPct val="0"/>
              </a:spcBef>
              <a:buClrTx/>
              <a:buSzTx/>
              <a:buFontTx/>
              <a:buNone/>
            </a:pPr>
            <a:r>
              <a:rPr lang="es-ES_tradnl" altLang="es-AR" sz="2800" b="1" dirty="0"/>
              <a:t>Colegio de Arquitectos de la Provincia de Formosa</a:t>
            </a:r>
          </a:p>
          <a:p>
            <a:pPr algn="ctr" eaLnBrk="1" hangingPunct="1">
              <a:spcBef>
                <a:spcPct val="0"/>
              </a:spcBef>
              <a:buClrTx/>
              <a:buSzTx/>
              <a:buFontTx/>
              <a:buNone/>
            </a:pPr>
            <a:r>
              <a:rPr lang="es-ES_tradnl" altLang="es-AR" sz="2800" b="1" dirty="0"/>
              <a:t>Formosa - septiembre 2022</a:t>
            </a:r>
            <a:endParaRPr lang="es-ES_tradnl" altLang="es-AR" sz="2800" dirty="0"/>
          </a:p>
          <a:p>
            <a:pPr algn="ctr" eaLnBrk="1" hangingPunct="1">
              <a:spcBef>
                <a:spcPct val="0"/>
              </a:spcBef>
              <a:buClrTx/>
              <a:buSzTx/>
              <a:buFontTx/>
              <a:buNone/>
            </a:pPr>
            <a:endParaRPr lang="es-ES_tradnl" altLang="es-AR" sz="1800" b="1" dirty="0"/>
          </a:p>
        </p:txBody>
      </p:sp>
      <p:sp>
        <p:nvSpPr>
          <p:cNvPr id="9219" name="2 Subtítulo">
            <a:extLst>
              <a:ext uri="{FF2B5EF4-FFF2-40B4-BE49-F238E27FC236}">
                <a16:creationId xmlns:a16="http://schemas.microsoft.com/office/drawing/2014/main" id="{8492F142-5606-5866-216B-0FD29CFA679D}"/>
              </a:ext>
            </a:extLst>
          </p:cNvPr>
          <p:cNvSpPr>
            <a:spLocks noGrp="1"/>
          </p:cNvSpPr>
          <p:nvPr>
            <p:ph type="subTitle" idx="1"/>
          </p:nvPr>
        </p:nvSpPr>
        <p:spPr>
          <a:xfrm>
            <a:off x="2362200" y="6049963"/>
            <a:ext cx="6705600" cy="685800"/>
          </a:xfrm>
        </p:spPr>
        <p:txBody>
          <a:bodyPr/>
          <a:lstStyle/>
          <a:p>
            <a:pPr algn="r" eaLnBrk="1" hangingPunct="1"/>
            <a:r>
              <a:rPr lang="es-ES_tradnl" altLang="es-AR" sz="2000">
                <a:latin typeface="Arial" panose="020B0604020202020204" pitchFamily="34" charset="0"/>
                <a:cs typeface="Arial" panose="020B0604020202020204" pitchFamily="34" charset="0"/>
              </a:rPr>
              <a:t>Msc. Ing. Gonzalo Gutiérrez</a:t>
            </a:r>
          </a:p>
        </p:txBody>
      </p:sp>
      <p:sp>
        <p:nvSpPr>
          <p:cNvPr id="9220" name="2 Subtítulo">
            <a:extLst>
              <a:ext uri="{FF2B5EF4-FFF2-40B4-BE49-F238E27FC236}">
                <a16:creationId xmlns:a16="http://schemas.microsoft.com/office/drawing/2014/main" id="{303D68B3-889F-D227-3662-7B5C23D7B369}"/>
              </a:ext>
            </a:extLst>
          </p:cNvPr>
          <p:cNvSpPr txBox="1">
            <a:spLocks/>
          </p:cNvSpPr>
          <p:nvPr/>
        </p:nvSpPr>
        <p:spPr bwMode="auto">
          <a:xfrm>
            <a:off x="26988" y="6056313"/>
            <a:ext cx="224155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700"/>
              </a:spcBef>
              <a:buClr>
                <a:schemeClr val="accent2"/>
              </a:buClr>
              <a:buSzPct val="60000"/>
              <a:buFont typeface="Wingdings" panose="05000000000000000000" pitchFamily="2" charset="2"/>
              <a:buChar char=""/>
              <a:defRPr sz="2900">
                <a:solidFill>
                  <a:schemeClr val="tx1"/>
                </a:solidFill>
                <a:latin typeface="Arial" panose="020B0604020202020204" pitchFamily="34" charset="0"/>
              </a:defRPr>
            </a:lvl1pPr>
            <a:lvl2pPr marL="639763" indent="-273050">
              <a:spcBef>
                <a:spcPts val="550"/>
              </a:spcBef>
              <a:buClr>
                <a:schemeClr val="accent1"/>
              </a:buClr>
              <a:buSzPct val="70000"/>
              <a:buFont typeface="Wingdings 2" panose="05020102010507070707" pitchFamily="18" charset="2"/>
              <a:buChar char=""/>
              <a:defRPr sz="2600">
                <a:solidFill>
                  <a:schemeClr val="tx1"/>
                </a:solidFill>
                <a:latin typeface="Arial" panose="020B0604020202020204" pitchFamily="34" charset="0"/>
              </a:defRPr>
            </a:lvl2pPr>
            <a:lvl3pPr indent="-228600">
              <a:spcBef>
                <a:spcPts val="500"/>
              </a:spcBef>
              <a:buClr>
                <a:schemeClr val="accent2"/>
              </a:buClr>
              <a:buSzPct val="75000"/>
              <a:buFont typeface="Wingdings" panose="05000000000000000000" pitchFamily="2" charset="2"/>
              <a:buChar char=""/>
              <a:defRPr sz="2300">
                <a:solidFill>
                  <a:schemeClr val="tx1"/>
                </a:solidFill>
                <a:latin typeface="Arial" panose="020B0604020202020204" pitchFamily="34" charset="0"/>
              </a:defRPr>
            </a:lvl3pPr>
            <a:lvl4pPr indent="-228600">
              <a:spcBef>
                <a:spcPts val="400"/>
              </a:spcBef>
              <a:buClr>
                <a:srgbClr val="E7BC29"/>
              </a:buClr>
              <a:buSzPct val="75000"/>
              <a:buFont typeface="Wingdings" panose="05000000000000000000" pitchFamily="2" charset="2"/>
              <a:buChar char=""/>
              <a:defRPr sz="2000">
                <a:solidFill>
                  <a:schemeClr val="tx1"/>
                </a:solidFill>
                <a:latin typeface="Arial" panose="020B0604020202020204" pitchFamily="34" charset="0"/>
              </a:defRPr>
            </a:lvl4pPr>
            <a:lvl5pPr indent="-228600">
              <a:spcBef>
                <a:spcPts val="400"/>
              </a:spcBef>
              <a:buClr>
                <a:srgbClr val="D092A7"/>
              </a:buClr>
              <a:buSzPct val="65000"/>
              <a:buFont typeface="Wingdings" panose="05000000000000000000" pitchFamily="2" charset="2"/>
              <a:buChar char=""/>
              <a:defRPr sz="2000">
                <a:solidFill>
                  <a:schemeClr val="tx1"/>
                </a:solidFill>
                <a:latin typeface="Arial" panose="020B0604020202020204" pitchFamily="34" charset="0"/>
              </a:defRPr>
            </a:lvl5pPr>
            <a:lvl6pPr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6pPr>
            <a:lvl7pPr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7pPr>
            <a:lvl8pPr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8pPr>
            <a:lvl9pPr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buFont typeface="Wingdings" panose="05000000000000000000" pitchFamily="2" charset="2"/>
              <a:buNone/>
            </a:pPr>
            <a:r>
              <a:rPr lang="es-ES_tradnl" altLang="es-AR" sz="3600" b="1">
                <a:solidFill>
                  <a:schemeClr val="bg1"/>
                </a:solidFill>
              </a:rPr>
              <a:t>G&amp;A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6">
            <a:extLst>
              <a:ext uri="{FF2B5EF4-FFF2-40B4-BE49-F238E27FC236}">
                <a16:creationId xmlns:a16="http://schemas.microsoft.com/office/drawing/2014/main" id="{AD10A635-A223-A5FD-8DBD-9742C2225BD8}"/>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INTERACCIÓN SUELO ESTRUCTURA</a:t>
            </a:r>
            <a:endParaRPr lang="es-ES_tradnl" altLang="es-AR" sz="2500" b="1">
              <a:latin typeface="Tw Cen MT" panose="020B0602020104020603" pitchFamily="34" charset="0"/>
            </a:endParaRPr>
          </a:p>
        </p:txBody>
      </p:sp>
      <p:sp>
        <p:nvSpPr>
          <p:cNvPr id="2" name="7 CuadroTexto">
            <a:extLst>
              <a:ext uri="{FF2B5EF4-FFF2-40B4-BE49-F238E27FC236}">
                <a16:creationId xmlns:a16="http://schemas.microsoft.com/office/drawing/2014/main" id="{D4EF0213-95AA-D4A8-148E-68025D32D610}"/>
              </a:ext>
            </a:extLst>
          </p:cNvPr>
          <p:cNvSpPr txBox="1">
            <a:spLocks noChangeArrowheads="1"/>
          </p:cNvSpPr>
          <p:nvPr/>
        </p:nvSpPr>
        <p:spPr bwMode="auto">
          <a:xfrm>
            <a:off x="323528" y="1739900"/>
            <a:ext cx="7848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2" rIns="91424" bIns="45712">
            <a:spAutoFit/>
          </a:bodyPr>
          <a:lstStyle>
            <a:lvl1pPr marL="406400" indent="-406400">
              <a:spcBef>
                <a:spcPts val="700"/>
              </a:spcBef>
              <a:buClr>
                <a:schemeClr val="accent2"/>
              </a:buClr>
              <a:buSzPct val="60000"/>
              <a:buFont typeface="Wingdings" panose="05000000000000000000" pitchFamily="2" charset="2"/>
              <a:buChar char=""/>
              <a:defRPr sz="2900">
                <a:solidFill>
                  <a:schemeClr val="tx1"/>
                </a:solidFill>
                <a:latin typeface="Arial" panose="020B0604020202020204"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Arial" panose="020B0604020202020204"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Arial" panose="020B0604020202020204" pitchFamily="34" charset="0"/>
              </a:defRPr>
            </a:lvl3pPr>
            <a:lvl4pPr marL="1600200" indent="-228600">
              <a:spcBef>
                <a:spcPts val="400"/>
              </a:spcBef>
              <a:buClr>
                <a:srgbClr val="E7BC29"/>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ts val="400"/>
              </a:spcBef>
              <a:buClr>
                <a:srgbClr val="D092A7"/>
              </a:buClr>
              <a:buSzPct val="6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9pPr>
          </a:lstStyle>
          <a:p>
            <a:pPr algn="just" eaLnBrk="1" hangingPunct="1">
              <a:spcBef>
                <a:spcPts val="300"/>
              </a:spcBef>
              <a:spcAft>
                <a:spcPts val="300"/>
              </a:spcAft>
              <a:buClrTx/>
              <a:buSzTx/>
              <a:buFontTx/>
              <a:buNone/>
            </a:pPr>
            <a:r>
              <a:rPr lang="es-ES" altLang="es-AR" sz="1800" b="1" dirty="0"/>
              <a:t>SALUD</a:t>
            </a:r>
            <a:endParaRPr lang="es-ES" altLang="es-AR" sz="1400" b="1" dirty="0"/>
          </a:p>
        </p:txBody>
      </p:sp>
      <p:sp>
        <p:nvSpPr>
          <p:cNvPr id="3" name="Título 1">
            <a:extLst>
              <a:ext uri="{FF2B5EF4-FFF2-40B4-BE49-F238E27FC236}">
                <a16:creationId xmlns:a16="http://schemas.microsoft.com/office/drawing/2014/main" id="{27141848-6B7F-35E1-2813-4D4001A21595}"/>
              </a:ext>
            </a:extLst>
          </p:cNvPr>
          <p:cNvSpPr txBox="1">
            <a:spLocks/>
          </p:cNvSpPr>
          <p:nvPr/>
        </p:nvSpPr>
        <p:spPr>
          <a:xfrm>
            <a:off x="755576" y="2276872"/>
            <a:ext cx="7488832" cy="64003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1800" dirty="0">
                <a:latin typeface="+mn-lt"/>
              </a:rPr>
              <a:t>Total de edificios de salud en la provincia = 242</a:t>
            </a:r>
          </a:p>
          <a:p>
            <a:endParaRPr lang="es-ES" sz="1800" dirty="0">
              <a:latin typeface="+mn-lt"/>
            </a:endParaRPr>
          </a:p>
        </p:txBody>
      </p:sp>
      <p:sp>
        <p:nvSpPr>
          <p:cNvPr id="8" name="Título 1">
            <a:extLst>
              <a:ext uri="{FF2B5EF4-FFF2-40B4-BE49-F238E27FC236}">
                <a16:creationId xmlns:a16="http://schemas.microsoft.com/office/drawing/2014/main" id="{8146A163-6300-E4B8-EB2E-1DE74942B560}"/>
              </a:ext>
            </a:extLst>
          </p:cNvPr>
          <p:cNvSpPr txBox="1">
            <a:spLocks/>
          </p:cNvSpPr>
          <p:nvPr/>
        </p:nvSpPr>
        <p:spPr>
          <a:xfrm>
            <a:off x="899864" y="2916021"/>
            <a:ext cx="7848600" cy="80101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AR" sz="1800" dirty="0">
                <a:solidFill>
                  <a:srgbClr val="FF0000"/>
                </a:solidFill>
                <a:latin typeface="+mn-lt"/>
              </a:rPr>
              <a:t>10 % de los edificios de salud se resuelve en más de una planta</a:t>
            </a:r>
          </a:p>
          <a:p>
            <a:pPr algn="l"/>
            <a:endParaRPr lang="es-AR" sz="800" dirty="0">
              <a:solidFill>
                <a:srgbClr val="FF0000"/>
              </a:solidFill>
              <a:latin typeface="+mn-lt"/>
            </a:endParaRPr>
          </a:p>
          <a:p>
            <a:pPr algn="l"/>
            <a:r>
              <a:rPr lang="es-AR" sz="1800" u="sng" dirty="0">
                <a:solidFill>
                  <a:srgbClr val="FF0000"/>
                </a:solidFill>
                <a:latin typeface="+mn-lt"/>
              </a:rPr>
              <a:t>90 % de los edificios de salud se resuelve en una planta</a:t>
            </a:r>
            <a:endParaRPr lang="es-ES" sz="1800" u="sng" dirty="0">
              <a:solidFill>
                <a:srgbClr val="FF0000"/>
              </a:solidFill>
              <a:latin typeface="+mn-lt"/>
            </a:endParaRPr>
          </a:p>
        </p:txBody>
      </p:sp>
      <p:pic>
        <p:nvPicPr>
          <p:cNvPr id="6" name="Imagen 5" descr="Un estadio de fútbol&#10;&#10;Descripción generada automáticamente">
            <a:extLst>
              <a:ext uri="{FF2B5EF4-FFF2-40B4-BE49-F238E27FC236}">
                <a16:creationId xmlns:a16="http://schemas.microsoft.com/office/drawing/2014/main" id="{79A832ED-97B7-F90C-0B16-30A53F876D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4229457"/>
            <a:ext cx="4187543" cy="2355493"/>
          </a:xfrm>
          <a:prstGeom prst="rect">
            <a:avLst/>
          </a:prstGeom>
        </p:spPr>
      </p:pic>
      <p:pic>
        <p:nvPicPr>
          <p:cNvPr id="9" name="Imagen 8" descr="Casa entre los árboles&#10;&#10;Descripción generada automáticamente con confianza baja">
            <a:extLst>
              <a:ext uri="{FF2B5EF4-FFF2-40B4-BE49-F238E27FC236}">
                <a16:creationId xmlns:a16="http://schemas.microsoft.com/office/drawing/2014/main" id="{1A29FA0B-281D-C697-4DE0-2B405B8BD1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6016" y="4229457"/>
            <a:ext cx="4187543" cy="2355493"/>
          </a:xfrm>
          <a:prstGeom prst="rect">
            <a:avLst/>
          </a:prstGeom>
        </p:spPr>
      </p:pic>
    </p:spTree>
    <p:extLst>
      <p:ext uri="{BB962C8B-B14F-4D97-AF65-F5344CB8AC3E}">
        <p14:creationId xmlns:p14="http://schemas.microsoft.com/office/powerpoint/2010/main" val="5339208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a:extLst>
              <a:ext uri="{FF2B5EF4-FFF2-40B4-BE49-F238E27FC236}">
                <a16:creationId xmlns:a16="http://schemas.microsoft.com/office/drawing/2014/main" id="{A71DC344-6AB5-59A8-26CC-D5E46042C41D}"/>
              </a:ext>
            </a:extLst>
          </p:cNvPr>
          <p:cNvGraphicFramePr>
            <a:graphicFrameLocks noChangeAspect="1"/>
          </p:cNvGraphicFramePr>
          <p:nvPr>
            <p:extLst>
              <p:ext uri="{D42A27DB-BD31-4B8C-83A1-F6EECF244321}">
                <p14:modId xmlns:p14="http://schemas.microsoft.com/office/powerpoint/2010/main" val="2776763652"/>
              </p:ext>
            </p:extLst>
          </p:nvPr>
        </p:nvGraphicFramePr>
        <p:xfrm>
          <a:off x="2915816" y="2512609"/>
          <a:ext cx="5880103" cy="4156751"/>
        </p:xfrm>
        <a:graphic>
          <a:graphicData uri="http://schemas.openxmlformats.org/presentationml/2006/ole">
            <mc:AlternateContent xmlns:mc="http://schemas.openxmlformats.org/markup-compatibility/2006">
              <mc:Choice xmlns:v="urn:schemas-microsoft-com:vml" Requires="v">
                <p:oleObj name="Acrobat Document" r:id="rId2" imgW="11343840" imgH="8020014" progId="Acrobat.Document.DC">
                  <p:embed/>
                </p:oleObj>
              </mc:Choice>
              <mc:Fallback>
                <p:oleObj name="Acrobat Document" r:id="rId2" imgW="11343840" imgH="8020014" progId="Acrobat.Document.DC">
                  <p:embed/>
                  <p:pic>
                    <p:nvPicPr>
                      <p:cNvPr id="4" name="Objeto 3">
                        <a:extLst>
                          <a:ext uri="{FF2B5EF4-FFF2-40B4-BE49-F238E27FC236}">
                            <a16:creationId xmlns:a16="http://schemas.microsoft.com/office/drawing/2014/main" id="{743BC4A1-9496-3FE6-7339-CCED09BF9F81}"/>
                          </a:ext>
                        </a:extLst>
                      </p:cNvPr>
                      <p:cNvPicPr/>
                      <p:nvPr/>
                    </p:nvPicPr>
                    <p:blipFill>
                      <a:blip r:embed="rId3"/>
                      <a:stretch>
                        <a:fillRect/>
                      </a:stretch>
                    </p:blipFill>
                    <p:spPr>
                      <a:xfrm>
                        <a:off x="2915816" y="2512609"/>
                        <a:ext cx="5880103" cy="4156751"/>
                      </a:xfrm>
                      <a:prstGeom prst="rect">
                        <a:avLst/>
                      </a:prstGeom>
                    </p:spPr>
                  </p:pic>
                </p:oleObj>
              </mc:Fallback>
            </mc:AlternateContent>
          </a:graphicData>
        </a:graphic>
      </p:graphicFrame>
      <p:sp>
        <p:nvSpPr>
          <p:cNvPr id="17411" name="Rectangle 6">
            <a:extLst>
              <a:ext uri="{FF2B5EF4-FFF2-40B4-BE49-F238E27FC236}">
                <a16:creationId xmlns:a16="http://schemas.microsoft.com/office/drawing/2014/main" id="{AD10A635-A223-A5FD-8DBD-9742C2225BD8}"/>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INTERACCIÓN SUELO ESTRUCTURA</a:t>
            </a:r>
            <a:endParaRPr lang="es-ES_tradnl" altLang="es-AR" sz="2500" b="1">
              <a:latin typeface="Tw Cen MT" panose="020B0602020104020603" pitchFamily="34" charset="0"/>
            </a:endParaRPr>
          </a:p>
        </p:txBody>
      </p:sp>
      <p:sp>
        <p:nvSpPr>
          <p:cNvPr id="2" name="7 CuadroTexto">
            <a:extLst>
              <a:ext uri="{FF2B5EF4-FFF2-40B4-BE49-F238E27FC236}">
                <a16:creationId xmlns:a16="http://schemas.microsoft.com/office/drawing/2014/main" id="{D4EF0213-95AA-D4A8-148E-68025D32D610}"/>
              </a:ext>
            </a:extLst>
          </p:cNvPr>
          <p:cNvSpPr txBox="1">
            <a:spLocks noChangeArrowheads="1"/>
          </p:cNvSpPr>
          <p:nvPr/>
        </p:nvSpPr>
        <p:spPr bwMode="auto">
          <a:xfrm>
            <a:off x="323528" y="1739900"/>
            <a:ext cx="7848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2" rIns="91424" bIns="45712">
            <a:spAutoFit/>
          </a:bodyPr>
          <a:lstStyle>
            <a:lvl1pPr marL="406400" indent="-406400">
              <a:spcBef>
                <a:spcPts val="700"/>
              </a:spcBef>
              <a:buClr>
                <a:schemeClr val="accent2"/>
              </a:buClr>
              <a:buSzPct val="60000"/>
              <a:buFont typeface="Wingdings" panose="05000000000000000000" pitchFamily="2" charset="2"/>
              <a:buChar char=""/>
              <a:defRPr sz="2900">
                <a:solidFill>
                  <a:schemeClr val="tx1"/>
                </a:solidFill>
                <a:latin typeface="Arial" panose="020B0604020202020204"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Arial" panose="020B0604020202020204"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Arial" panose="020B0604020202020204" pitchFamily="34" charset="0"/>
              </a:defRPr>
            </a:lvl3pPr>
            <a:lvl4pPr marL="1600200" indent="-228600">
              <a:spcBef>
                <a:spcPts val="400"/>
              </a:spcBef>
              <a:buClr>
                <a:srgbClr val="E7BC29"/>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ts val="400"/>
              </a:spcBef>
              <a:buClr>
                <a:srgbClr val="D092A7"/>
              </a:buClr>
              <a:buSzPct val="6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9pPr>
          </a:lstStyle>
          <a:p>
            <a:pPr algn="just" eaLnBrk="1" hangingPunct="1">
              <a:spcBef>
                <a:spcPts val="300"/>
              </a:spcBef>
              <a:spcAft>
                <a:spcPts val="300"/>
              </a:spcAft>
              <a:buClrTx/>
              <a:buSzTx/>
              <a:buFontTx/>
              <a:buNone/>
            </a:pPr>
            <a:r>
              <a:rPr lang="es-ES" altLang="es-AR" sz="1800" b="1" dirty="0"/>
              <a:t>VIVIENDAS</a:t>
            </a:r>
            <a:endParaRPr lang="es-ES" altLang="es-AR" sz="1400" b="1" dirty="0"/>
          </a:p>
        </p:txBody>
      </p:sp>
      <p:sp>
        <p:nvSpPr>
          <p:cNvPr id="3" name="Título 1">
            <a:extLst>
              <a:ext uri="{FF2B5EF4-FFF2-40B4-BE49-F238E27FC236}">
                <a16:creationId xmlns:a16="http://schemas.microsoft.com/office/drawing/2014/main" id="{27141848-6B7F-35E1-2813-4D4001A21595}"/>
              </a:ext>
            </a:extLst>
          </p:cNvPr>
          <p:cNvSpPr txBox="1">
            <a:spLocks/>
          </p:cNvSpPr>
          <p:nvPr/>
        </p:nvSpPr>
        <p:spPr>
          <a:xfrm>
            <a:off x="827584" y="1996873"/>
            <a:ext cx="7488832" cy="64003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1800" dirty="0">
                <a:latin typeface="+mn-lt"/>
              </a:rPr>
              <a:t>Total de viviendas barrio Nueva Formosa = 5387</a:t>
            </a:r>
          </a:p>
          <a:p>
            <a:endParaRPr lang="es-ES" sz="1800" dirty="0">
              <a:latin typeface="+mn-lt"/>
            </a:endParaRPr>
          </a:p>
        </p:txBody>
      </p:sp>
      <p:sp>
        <p:nvSpPr>
          <p:cNvPr id="8" name="Título 1">
            <a:extLst>
              <a:ext uri="{FF2B5EF4-FFF2-40B4-BE49-F238E27FC236}">
                <a16:creationId xmlns:a16="http://schemas.microsoft.com/office/drawing/2014/main" id="{8146A163-6300-E4B8-EB2E-1DE74942B560}"/>
              </a:ext>
            </a:extLst>
          </p:cNvPr>
          <p:cNvSpPr txBox="1">
            <a:spLocks/>
          </p:cNvSpPr>
          <p:nvPr/>
        </p:nvSpPr>
        <p:spPr>
          <a:xfrm>
            <a:off x="323800" y="2267949"/>
            <a:ext cx="7848600" cy="80101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AR" sz="1800" dirty="0">
                <a:solidFill>
                  <a:srgbClr val="FF0000"/>
                </a:solidFill>
                <a:latin typeface="+mn-lt"/>
              </a:rPr>
              <a:t>3,2 % dúplex</a:t>
            </a:r>
          </a:p>
          <a:p>
            <a:pPr algn="l"/>
            <a:endParaRPr lang="es-AR" sz="800" dirty="0">
              <a:solidFill>
                <a:srgbClr val="FF0000"/>
              </a:solidFill>
              <a:latin typeface="+mn-lt"/>
            </a:endParaRPr>
          </a:p>
          <a:p>
            <a:pPr algn="l"/>
            <a:r>
              <a:rPr lang="es-AR" sz="1800" u="sng" dirty="0">
                <a:solidFill>
                  <a:srgbClr val="FF0000"/>
                </a:solidFill>
                <a:latin typeface="+mn-lt"/>
              </a:rPr>
              <a:t>96,8 % planta baja única</a:t>
            </a:r>
            <a:endParaRPr lang="es-ES" sz="1800" u="sng" dirty="0">
              <a:solidFill>
                <a:srgbClr val="FF0000"/>
              </a:solidFill>
              <a:latin typeface="+mn-lt"/>
            </a:endParaRPr>
          </a:p>
        </p:txBody>
      </p:sp>
      <p:pic>
        <p:nvPicPr>
          <p:cNvPr id="5" name="Imagen 4" descr="Una carretera con coches y edificios de fondo&#10;&#10;Descripción generada automáticamente">
            <a:extLst>
              <a:ext uri="{FF2B5EF4-FFF2-40B4-BE49-F238E27FC236}">
                <a16:creationId xmlns:a16="http://schemas.microsoft.com/office/drawing/2014/main" id="{9FD28E9E-534A-7274-6660-7A7D033777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536" y="3140336"/>
            <a:ext cx="2376264" cy="1571084"/>
          </a:xfrm>
          <a:prstGeom prst="rect">
            <a:avLst/>
          </a:prstGeom>
        </p:spPr>
      </p:pic>
      <p:pic>
        <p:nvPicPr>
          <p:cNvPr id="7" name="Imagen 6" descr="Imagen que contiene pasto, exterior, verde, firmar&#10;&#10;Descripción generada automáticamente">
            <a:extLst>
              <a:ext uri="{FF2B5EF4-FFF2-40B4-BE49-F238E27FC236}">
                <a16:creationId xmlns:a16="http://schemas.microsoft.com/office/drawing/2014/main" id="{182E2725-0042-866C-B4A6-A8CCBA7813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3436" y="4811929"/>
            <a:ext cx="2368364" cy="1901051"/>
          </a:xfrm>
          <a:prstGeom prst="rect">
            <a:avLst/>
          </a:prstGeom>
        </p:spPr>
      </p:pic>
    </p:spTree>
    <p:extLst>
      <p:ext uri="{BB962C8B-B14F-4D97-AF65-F5344CB8AC3E}">
        <p14:creationId xmlns:p14="http://schemas.microsoft.com/office/powerpoint/2010/main" val="456380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4 Rectángulo">
            <a:extLst>
              <a:ext uri="{FF2B5EF4-FFF2-40B4-BE49-F238E27FC236}">
                <a16:creationId xmlns:a16="http://schemas.microsoft.com/office/drawing/2014/main" id="{A02F3803-00CF-DB95-C219-262D8B594607}"/>
              </a:ext>
            </a:extLst>
          </p:cNvPr>
          <p:cNvSpPr>
            <a:spLocks noChangeArrowheads="1"/>
          </p:cNvSpPr>
          <p:nvPr/>
        </p:nvSpPr>
        <p:spPr bwMode="auto">
          <a:xfrm>
            <a:off x="611188" y="1608138"/>
            <a:ext cx="80645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endParaRPr lang="es-ES" altLang="es-AR"/>
          </a:p>
          <a:p>
            <a:pPr algn="just" eaLnBrk="1" hangingPunct="1"/>
            <a:endParaRPr lang="es-ES" altLang="es-AR"/>
          </a:p>
          <a:p>
            <a:pPr algn="just" eaLnBrk="1" hangingPunct="1"/>
            <a:r>
              <a:rPr lang="es-ES" altLang="es-AR"/>
              <a:t>Las fundaciones deben cumplir la </a:t>
            </a:r>
            <a:r>
              <a:rPr lang="es-ES" altLang="es-AR" b="1">
                <a:solidFill>
                  <a:srgbClr val="FF0000"/>
                </a:solidFill>
              </a:rPr>
              <a:t>función estática de soportar las cargas </a:t>
            </a:r>
            <a:r>
              <a:rPr lang="es-ES" altLang="es-AR"/>
              <a:t>y distribuirlas de la manera más adecuada.</a:t>
            </a:r>
          </a:p>
          <a:p>
            <a:pPr algn="just" eaLnBrk="1" hangingPunct="1"/>
            <a:endParaRPr lang="es-ES" altLang="es-AR"/>
          </a:p>
          <a:p>
            <a:pPr algn="just" eaLnBrk="1" hangingPunct="1"/>
            <a:endParaRPr lang="es-ES" altLang="es-AR"/>
          </a:p>
          <a:p>
            <a:pPr algn="just" eaLnBrk="1" hangingPunct="1"/>
            <a:r>
              <a:rPr lang="es-ES" altLang="es-AR"/>
              <a:t>				</a:t>
            </a:r>
          </a:p>
          <a:p>
            <a:pPr algn="just" eaLnBrk="1" hangingPunct="1"/>
            <a:r>
              <a:rPr lang="es-ES" altLang="es-AR"/>
              <a:t>		         </a:t>
            </a:r>
            <a:r>
              <a:rPr lang="es-ES" altLang="es-AR" b="1"/>
              <a:t>CRITERIO INSUFICIENTE</a:t>
            </a:r>
            <a:endParaRPr lang="es-ES" altLang="es-AR"/>
          </a:p>
        </p:txBody>
      </p:sp>
      <p:sp>
        <p:nvSpPr>
          <p:cNvPr id="17411" name="8 CuadroTexto">
            <a:extLst>
              <a:ext uri="{FF2B5EF4-FFF2-40B4-BE49-F238E27FC236}">
                <a16:creationId xmlns:a16="http://schemas.microsoft.com/office/drawing/2014/main" id="{829D5B09-F783-38C1-3747-93A7404E36EB}"/>
              </a:ext>
            </a:extLst>
          </p:cNvPr>
          <p:cNvSpPr txBox="1">
            <a:spLocks noChangeArrowheads="1"/>
          </p:cNvSpPr>
          <p:nvPr/>
        </p:nvSpPr>
        <p:spPr bwMode="auto">
          <a:xfrm>
            <a:off x="611188" y="4581525"/>
            <a:ext cx="7848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Arial" panose="020B0604020202020204"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Arial" panose="020B0604020202020204"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Arial" panose="020B0604020202020204" pitchFamily="34" charset="0"/>
              </a:defRPr>
            </a:lvl3pPr>
            <a:lvl4pPr marL="1600200" indent="-228600">
              <a:spcBef>
                <a:spcPts val="400"/>
              </a:spcBef>
              <a:buClr>
                <a:srgbClr val="E7BC29"/>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ts val="400"/>
              </a:spcBef>
              <a:buClr>
                <a:srgbClr val="D092A7"/>
              </a:buClr>
              <a:buSzPct val="6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s-ES" altLang="es-AR" sz="1800" b="1">
                <a:solidFill>
                  <a:srgbClr val="FF0000"/>
                </a:solidFill>
              </a:rPr>
              <a:t>Es necesaria una acabada evaluación de las alternativas </a:t>
            </a:r>
          </a:p>
          <a:p>
            <a:pPr algn="ctr" eaLnBrk="1" hangingPunct="1">
              <a:spcBef>
                <a:spcPct val="0"/>
              </a:spcBef>
              <a:buClrTx/>
              <a:buSzTx/>
              <a:buFontTx/>
              <a:buNone/>
            </a:pPr>
            <a:r>
              <a:rPr lang="es-ES" altLang="es-AR" sz="1800" b="1">
                <a:solidFill>
                  <a:srgbClr val="FF0000"/>
                </a:solidFill>
              </a:rPr>
              <a:t>de interacción suelo estructura</a:t>
            </a:r>
            <a:endParaRPr lang="es-ES" altLang="es-AR" sz="1600" b="1"/>
          </a:p>
        </p:txBody>
      </p:sp>
      <p:sp>
        <p:nvSpPr>
          <p:cNvPr id="18436" name="Rectangle 6">
            <a:extLst>
              <a:ext uri="{FF2B5EF4-FFF2-40B4-BE49-F238E27FC236}">
                <a16:creationId xmlns:a16="http://schemas.microsoft.com/office/drawing/2014/main" id="{34269BF9-BD9B-3D60-F65E-CBC8C7D238BF}"/>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INTERACCIÓN SUELO ESTRUCTURA</a:t>
            </a:r>
            <a:endParaRPr lang="es-ES_tradnl" altLang="es-AR" sz="2500" b="1">
              <a:latin typeface="Tw Cen MT" panose="020B0602020104020603"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1000"/>
                                        <p:tgtEl>
                                          <p:spTgt spid="17411"/>
                                        </p:tgtEl>
                                      </p:cBhvr>
                                    </p:animEffect>
                                    <p:anim calcmode="lin" valueType="num">
                                      <p:cBhvr>
                                        <p:cTn id="8" dur="1000" fill="hold"/>
                                        <p:tgtEl>
                                          <p:spTgt spid="17411"/>
                                        </p:tgtEl>
                                        <p:attrNameLst>
                                          <p:attrName>ppt_x</p:attrName>
                                        </p:attrNameLst>
                                      </p:cBhvr>
                                      <p:tavLst>
                                        <p:tav tm="0">
                                          <p:val>
                                            <p:strVal val="#ppt_x"/>
                                          </p:val>
                                        </p:tav>
                                        <p:tav tm="100000">
                                          <p:val>
                                            <p:strVal val="#ppt_x"/>
                                          </p:val>
                                        </p:tav>
                                      </p:tavLst>
                                    </p:anim>
                                    <p:anim calcmode="lin" valueType="num">
                                      <p:cBhvr>
                                        <p:cTn id="9" dur="1000" fill="hold"/>
                                        <p:tgtEl>
                                          <p:spTgt spid="174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a:extLst>
              <a:ext uri="{FF2B5EF4-FFF2-40B4-BE49-F238E27FC236}">
                <a16:creationId xmlns:a16="http://schemas.microsoft.com/office/drawing/2014/main" id="{8B03670E-367A-C934-7003-CBBD9EFF56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6189" r="63715" b="46796"/>
          <a:stretch>
            <a:fillRect/>
          </a:stretch>
        </p:blipFill>
        <p:spPr bwMode="auto">
          <a:xfrm>
            <a:off x="539750" y="4972050"/>
            <a:ext cx="3024188" cy="198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15 Rectángulo">
            <a:extLst>
              <a:ext uri="{FF2B5EF4-FFF2-40B4-BE49-F238E27FC236}">
                <a16:creationId xmlns:a16="http://schemas.microsoft.com/office/drawing/2014/main" id="{69F232DA-D109-99EA-B767-A46410CF3641}"/>
              </a:ext>
            </a:extLst>
          </p:cNvPr>
          <p:cNvSpPr>
            <a:spLocks noChangeArrowheads="1"/>
          </p:cNvSpPr>
          <p:nvPr/>
        </p:nvSpPr>
        <p:spPr bwMode="auto">
          <a:xfrm>
            <a:off x="642938" y="1331913"/>
            <a:ext cx="77771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s-ES" altLang="es-AR" sz="1400"/>
          </a:p>
          <a:p>
            <a:pPr eaLnBrk="1" hangingPunct="1"/>
            <a:r>
              <a:rPr lang="es-ES" altLang="es-AR" b="1"/>
              <a:t>Alternativas de interacción </a:t>
            </a:r>
          </a:p>
        </p:txBody>
      </p:sp>
      <p:pic>
        <p:nvPicPr>
          <p:cNvPr id="17411" name="Picture 2">
            <a:extLst>
              <a:ext uri="{FF2B5EF4-FFF2-40B4-BE49-F238E27FC236}">
                <a16:creationId xmlns:a16="http://schemas.microsoft.com/office/drawing/2014/main" id="{08B725B0-8F97-8F87-4663-B7CC1058C1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566" r="63715" b="75793"/>
          <a:stretch>
            <a:fillRect/>
          </a:stretch>
        </p:blipFill>
        <p:spPr bwMode="auto">
          <a:xfrm>
            <a:off x="539750" y="3382963"/>
            <a:ext cx="3024188" cy="151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2">
            <a:extLst>
              <a:ext uri="{FF2B5EF4-FFF2-40B4-BE49-F238E27FC236}">
                <a16:creationId xmlns:a16="http://schemas.microsoft.com/office/drawing/2014/main" id="{95538A50-3DCC-EB88-09CB-0FF3BA697A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6324" t="15239" r="39191" b="64723"/>
          <a:stretch>
            <a:fillRect/>
          </a:stretch>
        </p:blipFill>
        <p:spPr bwMode="auto">
          <a:xfrm>
            <a:off x="3751263" y="1884363"/>
            <a:ext cx="2039937" cy="147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Forma libre">
            <a:extLst>
              <a:ext uri="{FF2B5EF4-FFF2-40B4-BE49-F238E27FC236}">
                <a16:creationId xmlns:a16="http://schemas.microsoft.com/office/drawing/2014/main" id="{A28BDFAD-2741-BDF1-5D05-BB8E86F570AF}"/>
              </a:ext>
            </a:extLst>
          </p:cNvPr>
          <p:cNvSpPr/>
          <p:nvPr/>
        </p:nvSpPr>
        <p:spPr>
          <a:xfrm>
            <a:off x="3638550" y="2636838"/>
            <a:ext cx="428625" cy="858837"/>
          </a:xfrm>
          <a:custGeom>
            <a:avLst/>
            <a:gdLst>
              <a:gd name="connsiteX0" fmla="*/ 6128 w 429927"/>
              <a:gd name="connsiteY0" fmla="*/ 60822 h 858350"/>
              <a:gd name="connsiteX1" fmla="*/ 117640 w 429927"/>
              <a:gd name="connsiteY1" fmla="*/ 841407 h 858350"/>
              <a:gd name="connsiteX2" fmla="*/ 407572 w 429927"/>
              <a:gd name="connsiteY2" fmla="*/ 562627 h 858350"/>
              <a:gd name="connsiteX3" fmla="*/ 396421 w 429927"/>
              <a:gd name="connsiteY3" fmla="*/ 150031 h 858350"/>
              <a:gd name="connsiteX4" fmla="*/ 284909 w 429927"/>
              <a:gd name="connsiteY4" fmla="*/ 60822 h 858350"/>
              <a:gd name="connsiteX5" fmla="*/ 6128 w 429927"/>
              <a:gd name="connsiteY5" fmla="*/ 60822 h 858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9927" h="858350">
                <a:moveTo>
                  <a:pt x="6128" y="60822"/>
                </a:moveTo>
                <a:cubicBezTo>
                  <a:pt x="-21750" y="190920"/>
                  <a:pt x="50733" y="757773"/>
                  <a:pt x="117640" y="841407"/>
                </a:cubicBezTo>
                <a:cubicBezTo>
                  <a:pt x="184547" y="925041"/>
                  <a:pt x="361109" y="677856"/>
                  <a:pt x="407572" y="562627"/>
                </a:cubicBezTo>
                <a:cubicBezTo>
                  <a:pt x="454036" y="447398"/>
                  <a:pt x="416865" y="233665"/>
                  <a:pt x="396421" y="150031"/>
                </a:cubicBezTo>
                <a:cubicBezTo>
                  <a:pt x="375977" y="66397"/>
                  <a:pt x="348099" y="73832"/>
                  <a:pt x="284909" y="60822"/>
                </a:cubicBezTo>
                <a:cubicBezTo>
                  <a:pt x="221719" y="47812"/>
                  <a:pt x="34006" y="-69276"/>
                  <a:pt x="6128" y="60822"/>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5" name="4 Forma libre">
            <a:extLst>
              <a:ext uri="{FF2B5EF4-FFF2-40B4-BE49-F238E27FC236}">
                <a16:creationId xmlns:a16="http://schemas.microsoft.com/office/drawing/2014/main" id="{6892EE73-B511-8B0B-E52F-D4065A4AF688}"/>
              </a:ext>
            </a:extLst>
          </p:cNvPr>
          <p:cNvSpPr/>
          <p:nvPr/>
        </p:nvSpPr>
        <p:spPr>
          <a:xfrm>
            <a:off x="5000625" y="2743200"/>
            <a:ext cx="939800" cy="325438"/>
          </a:xfrm>
          <a:custGeom>
            <a:avLst/>
            <a:gdLst>
              <a:gd name="connsiteX0" fmla="*/ 67320 w 939593"/>
              <a:gd name="connsiteY0" fmla="*/ 16739 h 325632"/>
              <a:gd name="connsiteX1" fmla="*/ 45018 w 939593"/>
              <a:gd name="connsiteY1" fmla="*/ 306670 h 325632"/>
              <a:gd name="connsiteX2" fmla="*/ 301496 w 939593"/>
              <a:gd name="connsiteY2" fmla="*/ 273217 h 325632"/>
              <a:gd name="connsiteX3" fmla="*/ 847906 w 939593"/>
              <a:gd name="connsiteY3" fmla="*/ 317822 h 325632"/>
              <a:gd name="connsiteX4" fmla="*/ 925964 w 939593"/>
              <a:gd name="connsiteY4" fmla="*/ 83646 h 325632"/>
              <a:gd name="connsiteX5" fmla="*/ 702940 w 939593"/>
              <a:gd name="connsiteY5" fmla="*/ 39041 h 325632"/>
              <a:gd name="connsiteX6" fmla="*/ 67320 w 939593"/>
              <a:gd name="connsiteY6" fmla="*/ 16739 h 325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9593" h="325632">
                <a:moveTo>
                  <a:pt x="67320" y="16739"/>
                </a:moveTo>
                <a:cubicBezTo>
                  <a:pt x="-42334" y="61344"/>
                  <a:pt x="5989" y="263924"/>
                  <a:pt x="45018" y="306670"/>
                </a:cubicBezTo>
                <a:cubicBezTo>
                  <a:pt x="84047" y="349416"/>
                  <a:pt x="167681" y="271358"/>
                  <a:pt x="301496" y="273217"/>
                </a:cubicBezTo>
                <a:cubicBezTo>
                  <a:pt x="435311" y="275076"/>
                  <a:pt x="743828" y="349417"/>
                  <a:pt x="847906" y="317822"/>
                </a:cubicBezTo>
                <a:cubicBezTo>
                  <a:pt x="951984" y="286227"/>
                  <a:pt x="950125" y="130109"/>
                  <a:pt x="925964" y="83646"/>
                </a:cubicBezTo>
                <a:cubicBezTo>
                  <a:pt x="901803" y="37183"/>
                  <a:pt x="844189" y="48334"/>
                  <a:pt x="702940" y="39041"/>
                </a:cubicBezTo>
                <a:cubicBezTo>
                  <a:pt x="561691" y="29748"/>
                  <a:pt x="176974" y="-27866"/>
                  <a:pt x="67320" y="16739"/>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cxnSp>
        <p:nvCxnSpPr>
          <p:cNvPr id="13" name="12 Conector recto de flecha">
            <a:extLst>
              <a:ext uri="{FF2B5EF4-FFF2-40B4-BE49-F238E27FC236}">
                <a16:creationId xmlns:a16="http://schemas.microsoft.com/office/drawing/2014/main" id="{2088154C-632A-7BB8-75B5-3859BE7688DA}"/>
              </a:ext>
            </a:extLst>
          </p:cNvPr>
          <p:cNvCxnSpPr/>
          <p:nvPr/>
        </p:nvCxnSpPr>
        <p:spPr>
          <a:xfrm>
            <a:off x="1971675" y="2044700"/>
            <a:ext cx="22225" cy="1096963"/>
          </a:xfrm>
          <a:prstGeom prst="straightConnector1">
            <a:avLst/>
          </a:prstGeom>
          <a:ln w="254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16 Conector recto de flecha">
            <a:extLst>
              <a:ext uri="{FF2B5EF4-FFF2-40B4-BE49-F238E27FC236}">
                <a16:creationId xmlns:a16="http://schemas.microsoft.com/office/drawing/2014/main" id="{23EA8C19-D3C5-129E-F79E-F0F287E80C00}"/>
              </a:ext>
            </a:extLst>
          </p:cNvPr>
          <p:cNvCxnSpPr/>
          <p:nvPr/>
        </p:nvCxnSpPr>
        <p:spPr>
          <a:xfrm>
            <a:off x="587375" y="3960813"/>
            <a:ext cx="176213" cy="328612"/>
          </a:xfrm>
          <a:prstGeom prst="straightConnector1">
            <a:avLst/>
          </a:prstGeom>
          <a:ln w="25400">
            <a:solidFill>
              <a:schemeClr val="accent6">
                <a:lumMod val="75000"/>
              </a:schemeClr>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2" name="21 Conector recto de flecha">
            <a:extLst>
              <a:ext uri="{FF2B5EF4-FFF2-40B4-BE49-F238E27FC236}">
                <a16:creationId xmlns:a16="http://schemas.microsoft.com/office/drawing/2014/main" id="{063955A8-73C2-4965-933B-B616B4DB08AF}"/>
              </a:ext>
            </a:extLst>
          </p:cNvPr>
          <p:cNvCxnSpPr/>
          <p:nvPr/>
        </p:nvCxnSpPr>
        <p:spPr>
          <a:xfrm>
            <a:off x="723900" y="3973513"/>
            <a:ext cx="176213" cy="328612"/>
          </a:xfrm>
          <a:prstGeom prst="straightConnector1">
            <a:avLst/>
          </a:prstGeom>
          <a:ln w="25400">
            <a:solidFill>
              <a:schemeClr val="accent6">
                <a:lumMod val="75000"/>
              </a:schemeClr>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3" name="22 Conector recto de flecha">
            <a:extLst>
              <a:ext uri="{FF2B5EF4-FFF2-40B4-BE49-F238E27FC236}">
                <a16:creationId xmlns:a16="http://schemas.microsoft.com/office/drawing/2014/main" id="{22BB201E-B1CF-7A61-E0B6-5AB80072D063}"/>
              </a:ext>
            </a:extLst>
          </p:cNvPr>
          <p:cNvCxnSpPr/>
          <p:nvPr/>
        </p:nvCxnSpPr>
        <p:spPr>
          <a:xfrm>
            <a:off x="827088" y="3933825"/>
            <a:ext cx="176212" cy="327025"/>
          </a:xfrm>
          <a:prstGeom prst="straightConnector1">
            <a:avLst/>
          </a:prstGeom>
          <a:ln w="25400">
            <a:solidFill>
              <a:schemeClr val="accent6">
                <a:lumMod val="75000"/>
              </a:schemeClr>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4" name="23 Conector recto de flecha">
            <a:extLst>
              <a:ext uri="{FF2B5EF4-FFF2-40B4-BE49-F238E27FC236}">
                <a16:creationId xmlns:a16="http://schemas.microsoft.com/office/drawing/2014/main" id="{CBE7E69B-19D5-7116-F125-3A8FC3333F9A}"/>
              </a:ext>
            </a:extLst>
          </p:cNvPr>
          <p:cNvCxnSpPr/>
          <p:nvPr/>
        </p:nvCxnSpPr>
        <p:spPr>
          <a:xfrm flipH="1">
            <a:off x="3019425" y="3973513"/>
            <a:ext cx="184150" cy="360362"/>
          </a:xfrm>
          <a:prstGeom prst="straightConnector1">
            <a:avLst/>
          </a:prstGeom>
          <a:ln w="25400">
            <a:solidFill>
              <a:schemeClr val="accent6">
                <a:lumMod val="75000"/>
              </a:schemeClr>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6" name="25 Conector recto de flecha">
            <a:extLst>
              <a:ext uri="{FF2B5EF4-FFF2-40B4-BE49-F238E27FC236}">
                <a16:creationId xmlns:a16="http://schemas.microsoft.com/office/drawing/2014/main" id="{1C6930BE-185D-18EF-DC22-129DBEC14871}"/>
              </a:ext>
            </a:extLst>
          </p:cNvPr>
          <p:cNvCxnSpPr/>
          <p:nvPr/>
        </p:nvCxnSpPr>
        <p:spPr>
          <a:xfrm flipH="1">
            <a:off x="3132138" y="3933825"/>
            <a:ext cx="184150" cy="358775"/>
          </a:xfrm>
          <a:prstGeom prst="straightConnector1">
            <a:avLst/>
          </a:prstGeom>
          <a:ln w="25400">
            <a:solidFill>
              <a:schemeClr val="accent6">
                <a:lumMod val="75000"/>
              </a:schemeClr>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7" name="26 Conector recto de flecha">
            <a:extLst>
              <a:ext uri="{FF2B5EF4-FFF2-40B4-BE49-F238E27FC236}">
                <a16:creationId xmlns:a16="http://schemas.microsoft.com/office/drawing/2014/main" id="{6476D580-A64C-E4DF-17B8-4A8C8AA00C35}"/>
              </a:ext>
            </a:extLst>
          </p:cNvPr>
          <p:cNvCxnSpPr/>
          <p:nvPr/>
        </p:nvCxnSpPr>
        <p:spPr>
          <a:xfrm flipH="1">
            <a:off x="3235325" y="3933825"/>
            <a:ext cx="184150" cy="358775"/>
          </a:xfrm>
          <a:prstGeom prst="straightConnector1">
            <a:avLst/>
          </a:prstGeom>
          <a:ln w="25400">
            <a:solidFill>
              <a:schemeClr val="accent6">
                <a:lumMod val="75000"/>
              </a:schemeClr>
            </a:solidFill>
            <a:prstDash val="dash"/>
            <a:tailEnd type="arrow"/>
          </a:ln>
        </p:spPr>
        <p:style>
          <a:lnRef idx="1">
            <a:schemeClr val="accent1"/>
          </a:lnRef>
          <a:fillRef idx="0">
            <a:schemeClr val="accent1"/>
          </a:fillRef>
          <a:effectRef idx="0">
            <a:schemeClr val="accent1"/>
          </a:effectRef>
          <a:fontRef idx="minor">
            <a:schemeClr val="tx1"/>
          </a:fontRef>
        </p:style>
      </p:cxnSp>
      <p:pic>
        <p:nvPicPr>
          <p:cNvPr id="17424" name="Picture 7" descr="http://www.vercalendario.info/images/cals/sol.jpg">
            <a:extLst>
              <a:ext uri="{FF2B5EF4-FFF2-40B4-BE49-F238E27FC236}">
                <a16:creationId xmlns:a16="http://schemas.microsoft.com/office/drawing/2014/main" id="{EFF3D33C-30C6-EFC4-5240-676DD782C7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500" y="5253038"/>
            <a:ext cx="598488"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19 Forma libre">
            <a:extLst>
              <a:ext uri="{FF2B5EF4-FFF2-40B4-BE49-F238E27FC236}">
                <a16:creationId xmlns:a16="http://schemas.microsoft.com/office/drawing/2014/main" id="{516BB1DE-933D-2D0C-9ABF-4A1D07DCA5E4}"/>
              </a:ext>
            </a:extLst>
          </p:cNvPr>
          <p:cNvSpPr/>
          <p:nvPr/>
        </p:nvSpPr>
        <p:spPr>
          <a:xfrm>
            <a:off x="728663" y="5661025"/>
            <a:ext cx="295275" cy="369888"/>
          </a:xfrm>
          <a:custGeom>
            <a:avLst/>
            <a:gdLst>
              <a:gd name="connsiteX0" fmla="*/ 0 w 293914"/>
              <a:gd name="connsiteY0" fmla="*/ 21772 h 370114"/>
              <a:gd name="connsiteX1" fmla="*/ 54428 w 293914"/>
              <a:gd name="connsiteY1" fmla="*/ 370114 h 370114"/>
              <a:gd name="connsiteX2" fmla="*/ 293914 w 293914"/>
              <a:gd name="connsiteY2" fmla="*/ 217714 h 370114"/>
              <a:gd name="connsiteX3" fmla="*/ 119743 w 293914"/>
              <a:gd name="connsiteY3" fmla="*/ 0 h 370114"/>
              <a:gd name="connsiteX4" fmla="*/ 0 w 293914"/>
              <a:gd name="connsiteY4" fmla="*/ 21772 h 370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914" h="370114">
                <a:moveTo>
                  <a:pt x="0" y="21772"/>
                </a:moveTo>
                <a:lnTo>
                  <a:pt x="54428" y="370114"/>
                </a:lnTo>
                <a:lnTo>
                  <a:pt x="293914" y="217714"/>
                </a:lnTo>
                <a:lnTo>
                  <a:pt x="119743" y="0"/>
                </a:lnTo>
                <a:lnTo>
                  <a:pt x="0" y="21772"/>
                </a:lnTo>
                <a:close/>
              </a:path>
            </a:pathLst>
          </a:custGeom>
          <a:solidFill>
            <a:schemeClr val="bg2">
              <a:lumMod val="75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30" name="29 Forma libre">
            <a:extLst>
              <a:ext uri="{FF2B5EF4-FFF2-40B4-BE49-F238E27FC236}">
                <a16:creationId xmlns:a16="http://schemas.microsoft.com/office/drawing/2014/main" id="{2EC5C8ED-3749-0F00-EEEA-E5DD13D2DB88}"/>
              </a:ext>
            </a:extLst>
          </p:cNvPr>
          <p:cNvSpPr/>
          <p:nvPr/>
        </p:nvSpPr>
        <p:spPr>
          <a:xfrm rot="2950358">
            <a:off x="3022600" y="5675313"/>
            <a:ext cx="293687" cy="369888"/>
          </a:xfrm>
          <a:custGeom>
            <a:avLst/>
            <a:gdLst>
              <a:gd name="connsiteX0" fmla="*/ 0 w 293914"/>
              <a:gd name="connsiteY0" fmla="*/ 21772 h 370114"/>
              <a:gd name="connsiteX1" fmla="*/ 54428 w 293914"/>
              <a:gd name="connsiteY1" fmla="*/ 370114 h 370114"/>
              <a:gd name="connsiteX2" fmla="*/ 293914 w 293914"/>
              <a:gd name="connsiteY2" fmla="*/ 217714 h 370114"/>
              <a:gd name="connsiteX3" fmla="*/ 119743 w 293914"/>
              <a:gd name="connsiteY3" fmla="*/ 0 h 370114"/>
              <a:gd name="connsiteX4" fmla="*/ 0 w 293914"/>
              <a:gd name="connsiteY4" fmla="*/ 21772 h 370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914" h="370114">
                <a:moveTo>
                  <a:pt x="0" y="21772"/>
                </a:moveTo>
                <a:lnTo>
                  <a:pt x="54428" y="370114"/>
                </a:lnTo>
                <a:lnTo>
                  <a:pt x="293914" y="217714"/>
                </a:lnTo>
                <a:lnTo>
                  <a:pt x="119743" y="0"/>
                </a:lnTo>
                <a:lnTo>
                  <a:pt x="0" y="21772"/>
                </a:lnTo>
                <a:close/>
              </a:path>
            </a:pathLst>
          </a:custGeom>
          <a:solidFill>
            <a:schemeClr val="bg2">
              <a:lumMod val="75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pic>
        <p:nvPicPr>
          <p:cNvPr id="17427" name="Picture 7" descr="http://www.vercalendario.info/images/cals/sol.jpg">
            <a:extLst>
              <a:ext uri="{FF2B5EF4-FFF2-40B4-BE49-F238E27FC236}">
                <a16:creationId xmlns:a16="http://schemas.microsoft.com/office/drawing/2014/main" id="{F5463D79-F84D-CC46-4E39-4F01B35DCF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3863" y="5253038"/>
            <a:ext cx="600075"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20 Elipse">
            <a:extLst>
              <a:ext uri="{FF2B5EF4-FFF2-40B4-BE49-F238E27FC236}">
                <a16:creationId xmlns:a16="http://schemas.microsoft.com/office/drawing/2014/main" id="{3E0CEAA3-EA20-5E45-2F65-53F9E450B96B}"/>
              </a:ext>
            </a:extLst>
          </p:cNvPr>
          <p:cNvSpPr/>
          <p:nvPr/>
        </p:nvSpPr>
        <p:spPr>
          <a:xfrm>
            <a:off x="2682875" y="4225925"/>
            <a:ext cx="500063" cy="4984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40" name="39 Elipse">
            <a:extLst>
              <a:ext uri="{FF2B5EF4-FFF2-40B4-BE49-F238E27FC236}">
                <a16:creationId xmlns:a16="http://schemas.microsoft.com/office/drawing/2014/main" id="{9E5923A9-3CE1-EE9F-0A86-B48362786AD1}"/>
              </a:ext>
            </a:extLst>
          </p:cNvPr>
          <p:cNvSpPr/>
          <p:nvPr/>
        </p:nvSpPr>
        <p:spPr>
          <a:xfrm>
            <a:off x="1733550" y="4260850"/>
            <a:ext cx="500063" cy="500063"/>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42" name="41 Elipse">
            <a:extLst>
              <a:ext uri="{FF2B5EF4-FFF2-40B4-BE49-F238E27FC236}">
                <a16:creationId xmlns:a16="http://schemas.microsoft.com/office/drawing/2014/main" id="{09E31AF3-9721-FA84-935E-F1640DC342CC}"/>
              </a:ext>
            </a:extLst>
          </p:cNvPr>
          <p:cNvSpPr/>
          <p:nvPr/>
        </p:nvSpPr>
        <p:spPr>
          <a:xfrm>
            <a:off x="1768475" y="5949950"/>
            <a:ext cx="500063" cy="498475"/>
          </a:xfrm>
          <a:prstGeom prst="ellipse">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43" name="42 Elipse">
            <a:extLst>
              <a:ext uri="{FF2B5EF4-FFF2-40B4-BE49-F238E27FC236}">
                <a16:creationId xmlns:a16="http://schemas.microsoft.com/office/drawing/2014/main" id="{B404182E-1648-76CB-89CD-F6730866B5A9}"/>
              </a:ext>
            </a:extLst>
          </p:cNvPr>
          <p:cNvSpPr/>
          <p:nvPr/>
        </p:nvSpPr>
        <p:spPr>
          <a:xfrm>
            <a:off x="2725738" y="6026150"/>
            <a:ext cx="500062" cy="498475"/>
          </a:xfrm>
          <a:prstGeom prst="ellipse">
            <a:avLst/>
          </a:prstGeom>
          <a:no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cxnSp>
        <p:nvCxnSpPr>
          <p:cNvPr id="17421" name="17420 Conector recto">
            <a:extLst>
              <a:ext uri="{FF2B5EF4-FFF2-40B4-BE49-F238E27FC236}">
                <a16:creationId xmlns:a16="http://schemas.microsoft.com/office/drawing/2014/main" id="{7D7E4F9E-61B6-4890-8CD1-B5F4C10102CD}"/>
              </a:ext>
            </a:extLst>
          </p:cNvPr>
          <p:cNvCxnSpPr/>
          <p:nvPr/>
        </p:nvCxnSpPr>
        <p:spPr>
          <a:xfrm>
            <a:off x="755650" y="2566988"/>
            <a:ext cx="25781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17423 Conector recto">
            <a:extLst>
              <a:ext uri="{FF2B5EF4-FFF2-40B4-BE49-F238E27FC236}">
                <a16:creationId xmlns:a16="http://schemas.microsoft.com/office/drawing/2014/main" id="{2DE65799-DADB-EDD4-AEBF-3922D0BDBA24}"/>
              </a:ext>
            </a:extLst>
          </p:cNvPr>
          <p:cNvCxnSpPr/>
          <p:nvPr/>
        </p:nvCxnSpPr>
        <p:spPr>
          <a:xfrm flipH="1">
            <a:off x="701675" y="2566988"/>
            <a:ext cx="53975" cy="1555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56 Conector recto">
            <a:extLst>
              <a:ext uri="{FF2B5EF4-FFF2-40B4-BE49-F238E27FC236}">
                <a16:creationId xmlns:a16="http://schemas.microsoft.com/office/drawing/2014/main" id="{C977A1D5-FCAC-0CE4-FF76-EE159B571F22}"/>
              </a:ext>
            </a:extLst>
          </p:cNvPr>
          <p:cNvCxnSpPr/>
          <p:nvPr/>
        </p:nvCxnSpPr>
        <p:spPr>
          <a:xfrm flipH="1">
            <a:off x="773113" y="2566988"/>
            <a:ext cx="53975" cy="1555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57 Conector recto">
            <a:extLst>
              <a:ext uri="{FF2B5EF4-FFF2-40B4-BE49-F238E27FC236}">
                <a16:creationId xmlns:a16="http://schemas.microsoft.com/office/drawing/2014/main" id="{07BB2DAA-8D42-2193-3CB4-8975D2E82C05}"/>
              </a:ext>
            </a:extLst>
          </p:cNvPr>
          <p:cNvCxnSpPr/>
          <p:nvPr/>
        </p:nvCxnSpPr>
        <p:spPr>
          <a:xfrm flipH="1">
            <a:off x="827088" y="2566988"/>
            <a:ext cx="53975" cy="1555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58 Conector recto">
            <a:extLst>
              <a:ext uri="{FF2B5EF4-FFF2-40B4-BE49-F238E27FC236}">
                <a16:creationId xmlns:a16="http://schemas.microsoft.com/office/drawing/2014/main" id="{F4721EF9-0D49-5798-B509-13BE7770A71F}"/>
              </a:ext>
            </a:extLst>
          </p:cNvPr>
          <p:cNvCxnSpPr/>
          <p:nvPr/>
        </p:nvCxnSpPr>
        <p:spPr>
          <a:xfrm flipH="1">
            <a:off x="917575" y="2566988"/>
            <a:ext cx="53975" cy="1555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59 Conector recto">
            <a:extLst>
              <a:ext uri="{FF2B5EF4-FFF2-40B4-BE49-F238E27FC236}">
                <a16:creationId xmlns:a16="http://schemas.microsoft.com/office/drawing/2014/main" id="{23BCA240-AABF-9543-721D-9CA743C8B85B}"/>
              </a:ext>
            </a:extLst>
          </p:cNvPr>
          <p:cNvCxnSpPr/>
          <p:nvPr/>
        </p:nvCxnSpPr>
        <p:spPr>
          <a:xfrm flipH="1">
            <a:off x="1403350" y="2566988"/>
            <a:ext cx="53975" cy="1555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60 Conector recto">
            <a:extLst>
              <a:ext uri="{FF2B5EF4-FFF2-40B4-BE49-F238E27FC236}">
                <a16:creationId xmlns:a16="http://schemas.microsoft.com/office/drawing/2014/main" id="{3836CD2C-E4B0-8D4C-B560-62F534393F74}"/>
              </a:ext>
            </a:extLst>
          </p:cNvPr>
          <p:cNvCxnSpPr/>
          <p:nvPr/>
        </p:nvCxnSpPr>
        <p:spPr>
          <a:xfrm flipH="1">
            <a:off x="1493838" y="2566988"/>
            <a:ext cx="53975" cy="1555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61 Conector recto">
            <a:extLst>
              <a:ext uri="{FF2B5EF4-FFF2-40B4-BE49-F238E27FC236}">
                <a16:creationId xmlns:a16="http://schemas.microsoft.com/office/drawing/2014/main" id="{532D994A-F0B7-6775-B599-C98C370D7AA6}"/>
              </a:ext>
            </a:extLst>
          </p:cNvPr>
          <p:cNvCxnSpPr/>
          <p:nvPr/>
        </p:nvCxnSpPr>
        <p:spPr>
          <a:xfrm flipH="1">
            <a:off x="1616075" y="2574925"/>
            <a:ext cx="53975" cy="1555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62 Conector recto">
            <a:extLst>
              <a:ext uri="{FF2B5EF4-FFF2-40B4-BE49-F238E27FC236}">
                <a16:creationId xmlns:a16="http://schemas.microsoft.com/office/drawing/2014/main" id="{A5DC7F07-14B4-667C-7796-A0F22587F525}"/>
              </a:ext>
            </a:extLst>
          </p:cNvPr>
          <p:cNvCxnSpPr/>
          <p:nvPr/>
        </p:nvCxnSpPr>
        <p:spPr>
          <a:xfrm flipH="1">
            <a:off x="1552575" y="2574925"/>
            <a:ext cx="53975" cy="1555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64 Conector recto">
            <a:extLst>
              <a:ext uri="{FF2B5EF4-FFF2-40B4-BE49-F238E27FC236}">
                <a16:creationId xmlns:a16="http://schemas.microsoft.com/office/drawing/2014/main" id="{0D039AF7-6ED9-FBD9-A5C2-D5DC00278900}"/>
              </a:ext>
            </a:extLst>
          </p:cNvPr>
          <p:cNvCxnSpPr/>
          <p:nvPr/>
        </p:nvCxnSpPr>
        <p:spPr>
          <a:xfrm flipH="1">
            <a:off x="1670050" y="2566988"/>
            <a:ext cx="53975" cy="1555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66 Conector recto">
            <a:extLst>
              <a:ext uri="{FF2B5EF4-FFF2-40B4-BE49-F238E27FC236}">
                <a16:creationId xmlns:a16="http://schemas.microsoft.com/office/drawing/2014/main" id="{F1FA2550-D530-173F-2E79-AC2F8080CD28}"/>
              </a:ext>
            </a:extLst>
          </p:cNvPr>
          <p:cNvCxnSpPr/>
          <p:nvPr/>
        </p:nvCxnSpPr>
        <p:spPr>
          <a:xfrm flipH="1">
            <a:off x="2206625" y="2578100"/>
            <a:ext cx="53975" cy="1555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67 Conector recto">
            <a:extLst>
              <a:ext uri="{FF2B5EF4-FFF2-40B4-BE49-F238E27FC236}">
                <a16:creationId xmlns:a16="http://schemas.microsoft.com/office/drawing/2014/main" id="{B0CE58D0-0B35-97E1-4186-4D4A1E43355F}"/>
              </a:ext>
            </a:extLst>
          </p:cNvPr>
          <p:cNvCxnSpPr/>
          <p:nvPr/>
        </p:nvCxnSpPr>
        <p:spPr>
          <a:xfrm flipH="1">
            <a:off x="2279650" y="2566988"/>
            <a:ext cx="53975" cy="1555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68 Conector recto">
            <a:extLst>
              <a:ext uri="{FF2B5EF4-FFF2-40B4-BE49-F238E27FC236}">
                <a16:creationId xmlns:a16="http://schemas.microsoft.com/office/drawing/2014/main" id="{A8DA558E-5674-9228-C49D-31C05AB34716}"/>
              </a:ext>
            </a:extLst>
          </p:cNvPr>
          <p:cNvCxnSpPr/>
          <p:nvPr/>
        </p:nvCxnSpPr>
        <p:spPr>
          <a:xfrm flipH="1">
            <a:off x="2333625" y="2600325"/>
            <a:ext cx="53975" cy="1539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69 Conector recto">
            <a:extLst>
              <a:ext uri="{FF2B5EF4-FFF2-40B4-BE49-F238E27FC236}">
                <a16:creationId xmlns:a16="http://schemas.microsoft.com/office/drawing/2014/main" id="{56C133DC-FB6D-0ADF-E597-C4B5BF18EC26}"/>
              </a:ext>
            </a:extLst>
          </p:cNvPr>
          <p:cNvCxnSpPr/>
          <p:nvPr/>
        </p:nvCxnSpPr>
        <p:spPr>
          <a:xfrm flipH="1">
            <a:off x="2387600" y="2600325"/>
            <a:ext cx="52388" cy="1539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70 Conector recto">
            <a:extLst>
              <a:ext uri="{FF2B5EF4-FFF2-40B4-BE49-F238E27FC236}">
                <a16:creationId xmlns:a16="http://schemas.microsoft.com/office/drawing/2014/main" id="{ABCF990F-7105-990E-D8A2-F3F8A6D55C84}"/>
              </a:ext>
            </a:extLst>
          </p:cNvPr>
          <p:cNvCxnSpPr/>
          <p:nvPr/>
        </p:nvCxnSpPr>
        <p:spPr>
          <a:xfrm flipH="1">
            <a:off x="2451100" y="2590800"/>
            <a:ext cx="53975" cy="1555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71 Conector recto">
            <a:extLst>
              <a:ext uri="{FF2B5EF4-FFF2-40B4-BE49-F238E27FC236}">
                <a16:creationId xmlns:a16="http://schemas.microsoft.com/office/drawing/2014/main" id="{C812870A-ACAA-DCCA-AB1B-7D2A595F5C72}"/>
              </a:ext>
            </a:extLst>
          </p:cNvPr>
          <p:cNvCxnSpPr/>
          <p:nvPr/>
        </p:nvCxnSpPr>
        <p:spPr>
          <a:xfrm flipH="1">
            <a:off x="2725738" y="2566988"/>
            <a:ext cx="53975" cy="1555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72 Conector recto">
            <a:extLst>
              <a:ext uri="{FF2B5EF4-FFF2-40B4-BE49-F238E27FC236}">
                <a16:creationId xmlns:a16="http://schemas.microsoft.com/office/drawing/2014/main" id="{A88C6812-EF84-A558-7545-363F123CDB67}"/>
              </a:ext>
            </a:extLst>
          </p:cNvPr>
          <p:cNvCxnSpPr/>
          <p:nvPr/>
        </p:nvCxnSpPr>
        <p:spPr>
          <a:xfrm flipH="1">
            <a:off x="2779713" y="2578100"/>
            <a:ext cx="53975" cy="1555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73 Conector recto">
            <a:extLst>
              <a:ext uri="{FF2B5EF4-FFF2-40B4-BE49-F238E27FC236}">
                <a16:creationId xmlns:a16="http://schemas.microsoft.com/office/drawing/2014/main" id="{F08ED9DB-82F8-6520-3577-2B6195410E13}"/>
              </a:ext>
            </a:extLst>
          </p:cNvPr>
          <p:cNvCxnSpPr/>
          <p:nvPr/>
        </p:nvCxnSpPr>
        <p:spPr>
          <a:xfrm flipH="1">
            <a:off x="2843213" y="2566988"/>
            <a:ext cx="53975" cy="1555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74 Conector recto">
            <a:extLst>
              <a:ext uri="{FF2B5EF4-FFF2-40B4-BE49-F238E27FC236}">
                <a16:creationId xmlns:a16="http://schemas.microsoft.com/office/drawing/2014/main" id="{B543861F-547B-2631-31E3-327003CE13B1}"/>
              </a:ext>
            </a:extLst>
          </p:cNvPr>
          <p:cNvCxnSpPr/>
          <p:nvPr/>
        </p:nvCxnSpPr>
        <p:spPr>
          <a:xfrm flipH="1">
            <a:off x="2879725" y="2578100"/>
            <a:ext cx="53975" cy="1555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75 Conector recto">
            <a:extLst>
              <a:ext uri="{FF2B5EF4-FFF2-40B4-BE49-F238E27FC236}">
                <a16:creationId xmlns:a16="http://schemas.microsoft.com/office/drawing/2014/main" id="{1195ACB6-8058-D1DE-16C5-78F42887FD2D}"/>
              </a:ext>
            </a:extLst>
          </p:cNvPr>
          <p:cNvCxnSpPr/>
          <p:nvPr/>
        </p:nvCxnSpPr>
        <p:spPr>
          <a:xfrm flipH="1">
            <a:off x="2922588" y="2600325"/>
            <a:ext cx="53975" cy="1539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76 Conector recto">
            <a:extLst>
              <a:ext uri="{FF2B5EF4-FFF2-40B4-BE49-F238E27FC236}">
                <a16:creationId xmlns:a16="http://schemas.microsoft.com/office/drawing/2014/main" id="{9A0E71BB-0C18-A3D9-2FE6-2262EC16ADC0}"/>
              </a:ext>
            </a:extLst>
          </p:cNvPr>
          <p:cNvCxnSpPr/>
          <p:nvPr/>
        </p:nvCxnSpPr>
        <p:spPr>
          <a:xfrm flipH="1">
            <a:off x="3105150" y="2590800"/>
            <a:ext cx="53975" cy="1555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77 Conector recto">
            <a:extLst>
              <a:ext uri="{FF2B5EF4-FFF2-40B4-BE49-F238E27FC236}">
                <a16:creationId xmlns:a16="http://schemas.microsoft.com/office/drawing/2014/main" id="{07BA3021-D5B4-BD2B-2FB2-6AE43C322A3A}"/>
              </a:ext>
            </a:extLst>
          </p:cNvPr>
          <p:cNvCxnSpPr/>
          <p:nvPr/>
        </p:nvCxnSpPr>
        <p:spPr>
          <a:xfrm flipH="1">
            <a:off x="3149600" y="2566988"/>
            <a:ext cx="53975" cy="1555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78 Conector recto">
            <a:extLst>
              <a:ext uri="{FF2B5EF4-FFF2-40B4-BE49-F238E27FC236}">
                <a16:creationId xmlns:a16="http://schemas.microsoft.com/office/drawing/2014/main" id="{C2EF59C4-2AE6-198A-7676-8065405CEFFA}"/>
              </a:ext>
            </a:extLst>
          </p:cNvPr>
          <p:cNvCxnSpPr/>
          <p:nvPr/>
        </p:nvCxnSpPr>
        <p:spPr>
          <a:xfrm flipH="1">
            <a:off x="3203575" y="2590800"/>
            <a:ext cx="53975" cy="1555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79 Conector recto">
            <a:extLst>
              <a:ext uri="{FF2B5EF4-FFF2-40B4-BE49-F238E27FC236}">
                <a16:creationId xmlns:a16="http://schemas.microsoft.com/office/drawing/2014/main" id="{DFBB1C9E-5D6B-9B32-C99F-425F2AC86914}"/>
              </a:ext>
            </a:extLst>
          </p:cNvPr>
          <p:cNvCxnSpPr/>
          <p:nvPr/>
        </p:nvCxnSpPr>
        <p:spPr>
          <a:xfrm>
            <a:off x="1052513" y="2566988"/>
            <a:ext cx="63500" cy="1412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81 Conector recto">
            <a:extLst>
              <a:ext uri="{FF2B5EF4-FFF2-40B4-BE49-F238E27FC236}">
                <a16:creationId xmlns:a16="http://schemas.microsoft.com/office/drawing/2014/main" id="{E39B42BC-3EC2-CB4F-4D9F-9699ABE93602}"/>
              </a:ext>
            </a:extLst>
          </p:cNvPr>
          <p:cNvCxnSpPr/>
          <p:nvPr/>
        </p:nvCxnSpPr>
        <p:spPr>
          <a:xfrm>
            <a:off x="1116013" y="2566988"/>
            <a:ext cx="63500" cy="1412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82 Conector recto">
            <a:extLst>
              <a:ext uri="{FF2B5EF4-FFF2-40B4-BE49-F238E27FC236}">
                <a16:creationId xmlns:a16="http://schemas.microsoft.com/office/drawing/2014/main" id="{1D0DC29C-6616-4F2B-D98D-FD086D7206A1}"/>
              </a:ext>
            </a:extLst>
          </p:cNvPr>
          <p:cNvCxnSpPr/>
          <p:nvPr/>
        </p:nvCxnSpPr>
        <p:spPr>
          <a:xfrm>
            <a:off x="1185863" y="2565400"/>
            <a:ext cx="63500" cy="1412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83 Conector recto">
            <a:extLst>
              <a:ext uri="{FF2B5EF4-FFF2-40B4-BE49-F238E27FC236}">
                <a16:creationId xmlns:a16="http://schemas.microsoft.com/office/drawing/2014/main" id="{D711822F-0531-F2EF-DC26-692C6B3E1DDE}"/>
              </a:ext>
            </a:extLst>
          </p:cNvPr>
          <p:cNvCxnSpPr/>
          <p:nvPr/>
        </p:nvCxnSpPr>
        <p:spPr>
          <a:xfrm>
            <a:off x="1258888" y="2566988"/>
            <a:ext cx="65087" cy="1412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84 Conector recto">
            <a:extLst>
              <a:ext uri="{FF2B5EF4-FFF2-40B4-BE49-F238E27FC236}">
                <a16:creationId xmlns:a16="http://schemas.microsoft.com/office/drawing/2014/main" id="{1A0B3A17-1C46-7C91-B6B6-9351B83789F4}"/>
              </a:ext>
            </a:extLst>
          </p:cNvPr>
          <p:cNvCxnSpPr/>
          <p:nvPr/>
        </p:nvCxnSpPr>
        <p:spPr>
          <a:xfrm>
            <a:off x="1763713" y="2566988"/>
            <a:ext cx="63500" cy="1412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85 Conector recto">
            <a:extLst>
              <a:ext uri="{FF2B5EF4-FFF2-40B4-BE49-F238E27FC236}">
                <a16:creationId xmlns:a16="http://schemas.microsoft.com/office/drawing/2014/main" id="{50A3F5F6-E376-11B2-D221-A637C1F3E316}"/>
              </a:ext>
            </a:extLst>
          </p:cNvPr>
          <p:cNvCxnSpPr/>
          <p:nvPr/>
        </p:nvCxnSpPr>
        <p:spPr>
          <a:xfrm>
            <a:off x="1839913" y="2566988"/>
            <a:ext cx="63500" cy="1412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86 Conector recto">
            <a:extLst>
              <a:ext uri="{FF2B5EF4-FFF2-40B4-BE49-F238E27FC236}">
                <a16:creationId xmlns:a16="http://schemas.microsoft.com/office/drawing/2014/main" id="{CBE43538-0C4C-7FF2-7325-240CC9100D84}"/>
              </a:ext>
            </a:extLst>
          </p:cNvPr>
          <p:cNvCxnSpPr/>
          <p:nvPr/>
        </p:nvCxnSpPr>
        <p:spPr>
          <a:xfrm>
            <a:off x="1979613" y="2565400"/>
            <a:ext cx="63500" cy="1412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87 Conector recto">
            <a:extLst>
              <a:ext uri="{FF2B5EF4-FFF2-40B4-BE49-F238E27FC236}">
                <a16:creationId xmlns:a16="http://schemas.microsoft.com/office/drawing/2014/main" id="{76904B74-D285-D1F0-8120-14A9FCCA0D8B}"/>
              </a:ext>
            </a:extLst>
          </p:cNvPr>
          <p:cNvCxnSpPr/>
          <p:nvPr/>
        </p:nvCxnSpPr>
        <p:spPr>
          <a:xfrm>
            <a:off x="1908175" y="2566988"/>
            <a:ext cx="63500" cy="1412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88 Conector recto">
            <a:extLst>
              <a:ext uri="{FF2B5EF4-FFF2-40B4-BE49-F238E27FC236}">
                <a16:creationId xmlns:a16="http://schemas.microsoft.com/office/drawing/2014/main" id="{F5FF727D-8CA6-CE10-8D98-BE78A86D2A4E}"/>
              </a:ext>
            </a:extLst>
          </p:cNvPr>
          <p:cNvCxnSpPr/>
          <p:nvPr/>
        </p:nvCxnSpPr>
        <p:spPr>
          <a:xfrm>
            <a:off x="2051050" y="2566988"/>
            <a:ext cx="63500" cy="1412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89 Conector recto">
            <a:extLst>
              <a:ext uri="{FF2B5EF4-FFF2-40B4-BE49-F238E27FC236}">
                <a16:creationId xmlns:a16="http://schemas.microsoft.com/office/drawing/2014/main" id="{08328187-F937-D265-20B0-199D2A5EB249}"/>
              </a:ext>
            </a:extLst>
          </p:cNvPr>
          <p:cNvCxnSpPr/>
          <p:nvPr/>
        </p:nvCxnSpPr>
        <p:spPr>
          <a:xfrm>
            <a:off x="2132013" y="2566988"/>
            <a:ext cx="63500" cy="1412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90 Conector recto">
            <a:extLst>
              <a:ext uri="{FF2B5EF4-FFF2-40B4-BE49-F238E27FC236}">
                <a16:creationId xmlns:a16="http://schemas.microsoft.com/office/drawing/2014/main" id="{8031925D-9DA0-DE97-DA81-B0DB99C0D9CC}"/>
              </a:ext>
            </a:extLst>
          </p:cNvPr>
          <p:cNvCxnSpPr/>
          <p:nvPr/>
        </p:nvCxnSpPr>
        <p:spPr>
          <a:xfrm>
            <a:off x="2555875" y="2586038"/>
            <a:ext cx="63500" cy="1412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91 Conector recto">
            <a:extLst>
              <a:ext uri="{FF2B5EF4-FFF2-40B4-BE49-F238E27FC236}">
                <a16:creationId xmlns:a16="http://schemas.microsoft.com/office/drawing/2014/main" id="{701DB048-B5B8-3BAF-2E21-FC0A8E20E09E}"/>
              </a:ext>
            </a:extLst>
          </p:cNvPr>
          <p:cNvCxnSpPr/>
          <p:nvPr/>
        </p:nvCxnSpPr>
        <p:spPr>
          <a:xfrm>
            <a:off x="2627313" y="2566988"/>
            <a:ext cx="63500" cy="1412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92 Conector recto">
            <a:extLst>
              <a:ext uri="{FF2B5EF4-FFF2-40B4-BE49-F238E27FC236}">
                <a16:creationId xmlns:a16="http://schemas.microsoft.com/office/drawing/2014/main" id="{BC9FED95-FE50-657E-C91B-DF00B6B337B3}"/>
              </a:ext>
            </a:extLst>
          </p:cNvPr>
          <p:cNvCxnSpPr/>
          <p:nvPr/>
        </p:nvCxnSpPr>
        <p:spPr>
          <a:xfrm>
            <a:off x="2987675" y="2576513"/>
            <a:ext cx="63500" cy="1412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93 Conector recto">
            <a:extLst>
              <a:ext uri="{FF2B5EF4-FFF2-40B4-BE49-F238E27FC236}">
                <a16:creationId xmlns:a16="http://schemas.microsoft.com/office/drawing/2014/main" id="{CD477467-B7EE-BA89-E853-D0009F5B27DD}"/>
              </a:ext>
            </a:extLst>
          </p:cNvPr>
          <p:cNvCxnSpPr/>
          <p:nvPr/>
        </p:nvCxnSpPr>
        <p:spPr>
          <a:xfrm>
            <a:off x="1339850" y="2576513"/>
            <a:ext cx="63500" cy="1412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94 Conector recto de flecha">
            <a:extLst>
              <a:ext uri="{FF2B5EF4-FFF2-40B4-BE49-F238E27FC236}">
                <a16:creationId xmlns:a16="http://schemas.microsoft.com/office/drawing/2014/main" id="{BC93603A-2EFE-0DDE-B506-2A2ED7143AE1}"/>
              </a:ext>
            </a:extLst>
          </p:cNvPr>
          <p:cNvCxnSpPr/>
          <p:nvPr/>
        </p:nvCxnSpPr>
        <p:spPr>
          <a:xfrm>
            <a:off x="3851275" y="1905000"/>
            <a:ext cx="176213" cy="328613"/>
          </a:xfrm>
          <a:prstGeom prst="straightConnector1">
            <a:avLst/>
          </a:prstGeom>
          <a:ln w="25400">
            <a:solidFill>
              <a:schemeClr val="accent6">
                <a:lumMod val="75000"/>
              </a:schemeClr>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96" name="95 Conector recto de flecha">
            <a:extLst>
              <a:ext uri="{FF2B5EF4-FFF2-40B4-BE49-F238E27FC236}">
                <a16:creationId xmlns:a16="http://schemas.microsoft.com/office/drawing/2014/main" id="{4742E91C-927C-A192-76D0-67E0E328E523}"/>
              </a:ext>
            </a:extLst>
          </p:cNvPr>
          <p:cNvCxnSpPr/>
          <p:nvPr/>
        </p:nvCxnSpPr>
        <p:spPr>
          <a:xfrm>
            <a:off x="3987800" y="1916113"/>
            <a:ext cx="176213" cy="328612"/>
          </a:xfrm>
          <a:prstGeom prst="straightConnector1">
            <a:avLst/>
          </a:prstGeom>
          <a:ln w="25400">
            <a:solidFill>
              <a:schemeClr val="accent6">
                <a:lumMod val="75000"/>
              </a:schemeClr>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97" name="96 Conector recto de flecha">
            <a:extLst>
              <a:ext uri="{FF2B5EF4-FFF2-40B4-BE49-F238E27FC236}">
                <a16:creationId xmlns:a16="http://schemas.microsoft.com/office/drawing/2014/main" id="{496CFA2A-F6F9-F1E7-4314-1B19C8157F92}"/>
              </a:ext>
            </a:extLst>
          </p:cNvPr>
          <p:cNvCxnSpPr/>
          <p:nvPr/>
        </p:nvCxnSpPr>
        <p:spPr>
          <a:xfrm>
            <a:off x="4090988" y="1876425"/>
            <a:ext cx="176212" cy="328613"/>
          </a:xfrm>
          <a:prstGeom prst="straightConnector1">
            <a:avLst/>
          </a:prstGeom>
          <a:ln w="25400">
            <a:solidFill>
              <a:schemeClr val="accent6">
                <a:lumMod val="75000"/>
              </a:schemeClr>
            </a:solidFill>
            <a:prstDash val="dash"/>
            <a:tailEnd type="arrow"/>
          </a:ln>
        </p:spPr>
        <p:style>
          <a:lnRef idx="1">
            <a:schemeClr val="accent1"/>
          </a:lnRef>
          <a:fillRef idx="0">
            <a:schemeClr val="accent1"/>
          </a:fillRef>
          <a:effectRef idx="0">
            <a:schemeClr val="accent1"/>
          </a:effectRef>
          <a:fontRef idx="minor">
            <a:schemeClr val="tx1"/>
          </a:fontRef>
        </p:style>
      </p:cxnSp>
      <p:pic>
        <p:nvPicPr>
          <p:cNvPr id="19519" name="Picture 7" descr="http://www.vercalendario.info/images/cals/sol.jpg">
            <a:extLst>
              <a:ext uri="{FF2B5EF4-FFF2-40B4-BE49-F238E27FC236}">
                <a16:creationId xmlns:a16="http://schemas.microsoft.com/office/drawing/2014/main" id="{330C7433-62EB-B18F-6BF3-97DB70622C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0625" y="2686050"/>
            <a:ext cx="600075"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9" name="98 Conector recto">
            <a:extLst>
              <a:ext uri="{FF2B5EF4-FFF2-40B4-BE49-F238E27FC236}">
                <a16:creationId xmlns:a16="http://schemas.microsoft.com/office/drawing/2014/main" id="{24A9734B-2B9E-9FBD-60D7-11C2539AC216}"/>
              </a:ext>
            </a:extLst>
          </p:cNvPr>
          <p:cNvCxnSpPr/>
          <p:nvPr/>
        </p:nvCxnSpPr>
        <p:spPr>
          <a:xfrm>
            <a:off x="755650" y="2236788"/>
            <a:ext cx="2578100" cy="0"/>
          </a:xfrm>
          <a:prstGeom prst="line">
            <a:avLst/>
          </a:prstGeom>
          <a:ln w="158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0" name="99 Conector recto">
            <a:extLst>
              <a:ext uri="{FF2B5EF4-FFF2-40B4-BE49-F238E27FC236}">
                <a16:creationId xmlns:a16="http://schemas.microsoft.com/office/drawing/2014/main" id="{CC8FC1AA-2F98-6F36-1D9D-2AD4E27F086D}"/>
              </a:ext>
            </a:extLst>
          </p:cNvPr>
          <p:cNvCxnSpPr/>
          <p:nvPr/>
        </p:nvCxnSpPr>
        <p:spPr>
          <a:xfrm flipH="1">
            <a:off x="773113" y="2236788"/>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1" name="100 Conector recto">
            <a:extLst>
              <a:ext uri="{FF2B5EF4-FFF2-40B4-BE49-F238E27FC236}">
                <a16:creationId xmlns:a16="http://schemas.microsoft.com/office/drawing/2014/main" id="{B7E8EAE8-6BAD-1ED4-465C-DCEE53113332}"/>
              </a:ext>
            </a:extLst>
          </p:cNvPr>
          <p:cNvCxnSpPr/>
          <p:nvPr/>
        </p:nvCxnSpPr>
        <p:spPr>
          <a:xfrm flipH="1">
            <a:off x="827088" y="2236788"/>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2" name="101 Conector recto">
            <a:extLst>
              <a:ext uri="{FF2B5EF4-FFF2-40B4-BE49-F238E27FC236}">
                <a16:creationId xmlns:a16="http://schemas.microsoft.com/office/drawing/2014/main" id="{D29A2B2D-FFDB-BC2A-88DD-6B483F28A27C}"/>
              </a:ext>
            </a:extLst>
          </p:cNvPr>
          <p:cNvCxnSpPr/>
          <p:nvPr/>
        </p:nvCxnSpPr>
        <p:spPr>
          <a:xfrm flipH="1">
            <a:off x="917575" y="2236788"/>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102 Conector recto">
            <a:extLst>
              <a:ext uri="{FF2B5EF4-FFF2-40B4-BE49-F238E27FC236}">
                <a16:creationId xmlns:a16="http://schemas.microsoft.com/office/drawing/2014/main" id="{CC102FD3-BED3-D288-455A-E307AE807F04}"/>
              </a:ext>
            </a:extLst>
          </p:cNvPr>
          <p:cNvCxnSpPr/>
          <p:nvPr/>
        </p:nvCxnSpPr>
        <p:spPr>
          <a:xfrm flipH="1">
            <a:off x="1403350" y="2236788"/>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103 Conector recto">
            <a:extLst>
              <a:ext uri="{FF2B5EF4-FFF2-40B4-BE49-F238E27FC236}">
                <a16:creationId xmlns:a16="http://schemas.microsoft.com/office/drawing/2014/main" id="{2A3FDD89-A78B-BB4E-75D3-0AD2BBAB04B5}"/>
              </a:ext>
            </a:extLst>
          </p:cNvPr>
          <p:cNvCxnSpPr/>
          <p:nvPr/>
        </p:nvCxnSpPr>
        <p:spPr>
          <a:xfrm flipH="1">
            <a:off x="1493838" y="2236788"/>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104 Conector recto">
            <a:extLst>
              <a:ext uri="{FF2B5EF4-FFF2-40B4-BE49-F238E27FC236}">
                <a16:creationId xmlns:a16="http://schemas.microsoft.com/office/drawing/2014/main" id="{1CC2B3CE-E320-163F-FC07-F9551689B46D}"/>
              </a:ext>
            </a:extLst>
          </p:cNvPr>
          <p:cNvCxnSpPr/>
          <p:nvPr/>
        </p:nvCxnSpPr>
        <p:spPr>
          <a:xfrm flipH="1">
            <a:off x="1616075" y="2243138"/>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105 Conector recto">
            <a:extLst>
              <a:ext uri="{FF2B5EF4-FFF2-40B4-BE49-F238E27FC236}">
                <a16:creationId xmlns:a16="http://schemas.microsoft.com/office/drawing/2014/main" id="{AA531211-CF1A-0FB7-D7E2-B01E3D92D43B}"/>
              </a:ext>
            </a:extLst>
          </p:cNvPr>
          <p:cNvCxnSpPr/>
          <p:nvPr/>
        </p:nvCxnSpPr>
        <p:spPr>
          <a:xfrm flipH="1">
            <a:off x="1552575" y="2243138"/>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7" name="106 Conector recto">
            <a:extLst>
              <a:ext uri="{FF2B5EF4-FFF2-40B4-BE49-F238E27FC236}">
                <a16:creationId xmlns:a16="http://schemas.microsoft.com/office/drawing/2014/main" id="{41BDBB47-5184-6612-8E9D-9A23C635DD38}"/>
              </a:ext>
            </a:extLst>
          </p:cNvPr>
          <p:cNvCxnSpPr/>
          <p:nvPr/>
        </p:nvCxnSpPr>
        <p:spPr>
          <a:xfrm flipH="1">
            <a:off x="1670050" y="2236788"/>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8" name="107 Conector recto">
            <a:extLst>
              <a:ext uri="{FF2B5EF4-FFF2-40B4-BE49-F238E27FC236}">
                <a16:creationId xmlns:a16="http://schemas.microsoft.com/office/drawing/2014/main" id="{4CC39894-1113-77DE-E537-D6DE5717BA60}"/>
              </a:ext>
            </a:extLst>
          </p:cNvPr>
          <p:cNvCxnSpPr/>
          <p:nvPr/>
        </p:nvCxnSpPr>
        <p:spPr>
          <a:xfrm flipH="1">
            <a:off x="2206625" y="2247900"/>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9" name="108 Conector recto">
            <a:extLst>
              <a:ext uri="{FF2B5EF4-FFF2-40B4-BE49-F238E27FC236}">
                <a16:creationId xmlns:a16="http://schemas.microsoft.com/office/drawing/2014/main" id="{A7D1755D-EC39-F075-2624-217D506F8858}"/>
              </a:ext>
            </a:extLst>
          </p:cNvPr>
          <p:cNvCxnSpPr/>
          <p:nvPr/>
        </p:nvCxnSpPr>
        <p:spPr>
          <a:xfrm flipH="1">
            <a:off x="2279650" y="2236788"/>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0" name="109 Conector recto">
            <a:extLst>
              <a:ext uri="{FF2B5EF4-FFF2-40B4-BE49-F238E27FC236}">
                <a16:creationId xmlns:a16="http://schemas.microsoft.com/office/drawing/2014/main" id="{C8BA360C-CDE9-84BC-49D2-52BB8A0466AE}"/>
              </a:ext>
            </a:extLst>
          </p:cNvPr>
          <p:cNvCxnSpPr/>
          <p:nvPr/>
        </p:nvCxnSpPr>
        <p:spPr>
          <a:xfrm flipH="1">
            <a:off x="2333625" y="2268538"/>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1" name="110 Conector recto">
            <a:extLst>
              <a:ext uri="{FF2B5EF4-FFF2-40B4-BE49-F238E27FC236}">
                <a16:creationId xmlns:a16="http://schemas.microsoft.com/office/drawing/2014/main" id="{D27BEEE7-F0A1-FD6F-1029-BEB75925615C}"/>
              </a:ext>
            </a:extLst>
          </p:cNvPr>
          <p:cNvCxnSpPr/>
          <p:nvPr/>
        </p:nvCxnSpPr>
        <p:spPr>
          <a:xfrm flipH="1">
            <a:off x="2387600" y="2268538"/>
            <a:ext cx="52388"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2" name="111 Conector recto">
            <a:extLst>
              <a:ext uri="{FF2B5EF4-FFF2-40B4-BE49-F238E27FC236}">
                <a16:creationId xmlns:a16="http://schemas.microsoft.com/office/drawing/2014/main" id="{64DFF242-C441-6331-E1AC-9228C2B0AE84}"/>
              </a:ext>
            </a:extLst>
          </p:cNvPr>
          <p:cNvCxnSpPr/>
          <p:nvPr/>
        </p:nvCxnSpPr>
        <p:spPr>
          <a:xfrm flipH="1">
            <a:off x="2451100" y="2260600"/>
            <a:ext cx="53975" cy="153988"/>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3" name="112 Conector recto">
            <a:extLst>
              <a:ext uri="{FF2B5EF4-FFF2-40B4-BE49-F238E27FC236}">
                <a16:creationId xmlns:a16="http://schemas.microsoft.com/office/drawing/2014/main" id="{14143790-86EB-1FEB-B151-93E804FFB161}"/>
              </a:ext>
            </a:extLst>
          </p:cNvPr>
          <p:cNvCxnSpPr/>
          <p:nvPr/>
        </p:nvCxnSpPr>
        <p:spPr>
          <a:xfrm flipH="1">
            <a:off x="2725738" y="2236788"/>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4" name="113 Conector recto">
            <a:extLst>
              <a:ext uri="{FF2B5EF4-FFF2-40B4-BE49-F238E27FC236}">
                <a16:creationId xmlns:a16="http://schemas.microsoft.com/office/drawing/2014/main" id="{BB80E97E-E9EC-9DFF-CE20-306FFF7EDFBC}"/>
              </a:ext>
            </a:extLst>
          </p:cNvPr>
          <p:cNvCxnSpPr/>
          <p:nvPr/>
        </p:nvCxnSpPr>
        <p:spPr>
          <a:xfrm flipH="1">
            <a:off x="2779713" y="2247900"/>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5" name="114 Conector recto">
            <a:extLst>
              <a:ext uri="{FF2B5EF4-FFF2-40B4-BE49-F238E27FC236}">
                <a16:creationId xmlns:a16="http://schemas.microsoft.com/office/drawing/2014/main" id="{09E53B0E-8C59-04BD-9F31-15CF2C9554D9}"/>
              </a:ext>
            </a:extLst>
          </p:cNvPr>
          <p:cNvCxnSpPr/>
          <p:nvPr/>
        </p:nvCxnSpPr>
        <p:spPr>
          <a:xfrm flipH="1">
            <a:off x="2843213" y="2236788"/>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6" name="115 Conector recto">
            <a:extLst>
              <a:ext uri="{FF2B5EF4-FFF2-40B4-BE49-F238E27FC236}">
                <a16:creationId xmlns:a16="http://schemas.microsoft.com/office/drawing/2014/main" id="{05E9E0DE-067E-E6F0-4824-8529FDED317E}"/>
              </a:ext>
            </a:extLst>
          </p:cNvPr>
          <p:cNvCxnSpPr/>
          <p:nvPr/>
        </p:nvCxnSpPr>
        <p:spPr>
          <a:xfrm flipH="1">
            <a:off x="2879725" y="2247900"/>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7" name="116 Conector recto">
            <a:extLst>
              <a:ext uri="{FF2B5EF4-FFF2-40B4-BE49-F238E27FC236}">
                <a16:creationId xmlns:a16="http://schemas.microsoft.com/office/drawing/2014/main" id="{8D3B0561-38D9-13D6-D88C-B650D7D280AF}"/>
              </a:ext>
            </a:extLst>
          </p:cNvPr>
          <p:cNvCxnSpPr/>
          <p:nvPr/>
        </p:nvCxnSpPr>
        <p:spPr>
          <a:xfrm flipH="1">
            <a:off x="2922588" y="2268538"/>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8" name="117 Conector recto">
            <a:extLst>
              <a:ext uri="{FF2B5EF4-FFF2-40B4-BE49-F238E27FC236}">
                <a16:creationId xmlns:a16="http://schemas.microsoft.com/office/drawing/2014/main" id="{BC3CA772-C1AD-40FB-FBBE-DCE0CD898F04}"/>
              </a:ext>
            </a:extLst>
          </p:cNvPr>
          <p:cNvCxnSpPr/>
          <p:nvPr/>
        </p:nvCxnSpPr>
        <p:spPr>
          <a:xfrm flipH="1">
            <a:off x="3105150" y="2260600"/>
            <a:ext cx="53975" cy="153988"/>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9" name="118 Conector recto">
            <a:extLst>
              <a:ext uri="{FF2B5EF4-FFF2-40B4-BE49-F238E27FC236}">
                <a16:creationId xmlns:a16="http://schemas.microsoft.com/office/drawing/2014/main" id="{0B142D4A-BB48-3A7B-9DA1-7CDD8F5C6481}"/>
              </a:ext>
            </a:extLst>
          </p:cNvPr>
          <p:cNvCxnSpPr/>
          <p:nvPr/>
        </p:nvCxnSpPr>
        <p:spPr>
          <a:xfrm flipH="1">
            <a:off x="3149600" y="2236788"/>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0" name="119 Conector recto">
            <a:extLst>
              <a:ext uri="{FF2B5EF4-FFF2-40B4-BE49-F238E27FC236}">
                <a16:creationId xmlns:a16="http://schemas.microsoft.com/office/drawing/2014/main" id="{D92AFAFB-164A-C3F4-A359-7CBC7CEC74C3}"/>
              </a:ext>
            </a:extLst>
          </p:cNvPr>
          <p:cNvCxnSpPr/>
          <p:nvPr/>
        </p:nvCxnSpPr>
        <p:spPr>
          <a:xfrm flipH="1">
            <a:off x="3203575" y="2260600"/>
            <a:ext cx="53975" cy="153988"/>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1" name="120 Conector recto">
            <a:extLst>
              <a:ext uri="{FF2B5EF4-FFF2-40B4-BE49-F238E27FC236}">
                <a16:creationId xmlns:a16="http://schemas.microsoft.com/office/drawing/2014/main" id="{58B51DA0-F042-0CEB-8129-F91C940BE1A6}"/>
              </a:ext>
            </a:extLst>
          </p:cNvPr>
          <p:cNvCxnSpPr/>
          <p:nvPr/>
        </p:nvCxnSpPr>
        <p:spPr>
          <a:xfrm>
            <a:off x="1052513" y="2236788"/>
            <a:ext cx="63500" cy="14128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2" name="121 Conector recto">
            <a:extLst>
              <a:ext uri="{FF2B5EF4-FFF2-40B4-BE49-F238E27FC236}">
                <a16:creationId xmlns:a16="http://schemas.microsoft.com/office/drawing/2014/main" id="{6F74B75B-8FE3-F7A2-5550-77FBA0BBE39A}"/>
              </a:ext>
            </a:extLst>
          </p:cNvPr>
          <p:cNvCxnSpPr/>
          <p:nvPr/>
        </p:nvCxnSpPr>
        <p:spPr>
          <a:xfrm>
            <a:off x="1116013" y="2236788"/>
            <a:ext cx="63500" cy="14128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3" name="122 Conector recto">
            <a:extLst>
              <a:ext uri="{FF2B5EF4-FFF2-40B4-BE49-F238E27FC236}">
                <a16:creationId xmlns:a16="http://schemas.microsoft.com/office/drawing/2014/main" id="{D2813C15-9C50-0133-B50E-9F6E905AA8AE}"/>
              </a:ext>
            </a:extLst>
          </p:cNvPr>
          <p:cNvCxnSpPr/>
          <p:nvPr/>
        </p:nvCxnSpPr>
        <p:spPr>
          <a:xfrm>
            <a:off x="1185863" y="2233613"/>
            <a:ext cx="63500" cy="14128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4" name="123 Conector recto">
            <a:extLst>
              <a:ext uri="{FF2B5EF4-FFF2-40B4-BE49-F238E27FC236}">
                <a16:creationId xmlns:a16="http://schemas.microsoft.com/office/drawing/2014/main" id="{67B8E6CB-D2AC-0452-E7B8-554B53AFCB48}"/>
              </a:ext>
            </a:extLst>
          </p:cNvPr>
          <p:cNvCxnSpPr/>
          <p:nvPr/>
        </p:nvCxnSpPr>
        <p:spPr>
          <a:xfrm>
            <a:off x="1258888" y="2236788"/>
            <a:ext cx="65087" cy="14128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5" name="124 Conector recto">
            <a:extLst>
              <a:ext uri="{FF2B5EF4-FFF2-40B4-BE49-F238E27FC236}">
                <a16:creationId xmlns:a16="http://schemas.microsoft.com/office/drawing/2014/main" id="{86BB8696-F1A9-6C66-A486-354D0C4DB414}"/>
              </a:ext>
            </a:extLst>
          </p:cNvPr>
          <p:cNvCxnSpPr/>
          <p:nvPr/>
        </p:nvCxnSpPr>
        <p:spPr>
          <a:xfrm>
            <a:off x="1763713" y="2236788"/>
            <a:ext cx="63500" cy="14128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6" name="125 Conector recto">
            <a:extLst>
              <a:ext uri="{FF2B5EF4-FFF2-40B4-BE49-F238E27FC236}">
                <a16:creationId xmlns:a16="http://schemas.microsoft.com/office/drawing/2014/main" id="{85F96C34-6E95-E194-D13F-9B6D2F0E7D16}"/>
              </a:ext>
            </a:extLst>
          </p:cNvPr>
          <p:cNvCxnSpPr/>
          <p:nvPr/>
        </p:nvCxnSpPr>
        <p:spPr>
          <a:xfrm>
            <a:off x="1839913" y="2236788"/>
            <a:ext cx="63500" cy="14128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7" name="126 Conector recto">
            <a:extLst>
              <a:ext uri="{FF2B5EF4-FFF2-40B4-BE49-F238E27FC236}">
                <a16:creationId xmlns:a16="http://schemas.microsoft.com/office/drawing/2014/main" id="{DF5B8E39-1DB5-00EA-A3E6-7054900E6830}"/>
              </a:ext>
            </a:extLst>
          </p:cNvPr>
          <p:cNvCxnSpPr/>
          <p:nvPr/>
        </p:nvCxnSpPr>
        <p:spPr>
          <a:xfrm>
            <a:off x="1979613" y="2233613"/>
            <a:ext cx="63500" cy="14128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8" name="127 Conector recto">
            <a:extLst>
              <a:ext uri="{FF2B5EF4-FFF2-40B4-BE49-F238E27FC236}">
                <a16:creationId xmlns:a16="http://schemas.microsoft.com/office/drawing/2014/main" id="{618789C2-028A-E015-1693-FA4293D0DAC5}"/>
              </a:ext>
            </a:extLst>
          </p:cNvPr>
          <p:cNvCxnSpPr/>
          <p:nvPr/>
        </p:nvCxnSpPr>
        <p:spPr>
          <a:xfrm>
            <a:off x="1908175" y="2236788"/>
            <a:ext cx="63500" cy="14128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9" name="128 Conector recto">
            <a:extLst>
              <a:ext uri="{FF2B5EF4-FFF2-40B4-BE49-F238E27FC236}">
                <a16:creationId xmlns:a16="http://schemas.microsoft.com/office/drawing/2014/main" id="{2523FE5B-FE4D-41E6-E041-6EEBEFB3BCC6}"/>
              </a:ext>
            </a:extLst>
          </p:cNvPr>
          <p:cNvCxnSpPr/>
          <p:nvPr/>
        </p:nvCxnSpPr>
        <p:spPr>
          <a:xfrm>
            <a:off x="2051050" y="2236788"/>
            <a:ext cx="63500" cy="14128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0" name="129 Conector recto">
            <a:extLst>
              <a:ext uri="{FF2B5EF4-FFF2-40B4-BE49-F238E27FC236}">
                <a16:creationId xmlns:a16="http://schemas.microsoft.com/office/drawing/2014/main" id="{C0F679BF-1D11-6300-D129-13E3EEB08A39}"/>
              </a:ext>
            </a:extLst>
          </p:cNvPr>
          <p:cNvCxnSpPr/>
          <p:nvPr/>
        </p:nvCxnSpPr>
        <p:spPr>
          <a:xfrm>
            <a:off x="2132013" y="2236788"/>
            <a:ext cx="63500" cy="14128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1" name="130 Conector recto">
            <a:extLst>
              <a:ext uri="{FF2B5EF4-FFF2-40B4-BE49-F238E27FC236}">
                <a16:creationId xmlns:a16="http://schemas.microsoft.com/office/drawing/2014/main" id="{C30914B9-D800-7147-0245-6996DEFDA5FE}"/>
              </a:ext>
            </a:extLst>
          </p:cNvPr>
          <p:cNvCxnSpPr/>
          <p:nvPr/>
        </p:nvCxnSpPr>
        <p:spPr>
          <a:xfrm>
            <a:off x="2555875" y="2255838"/>
            <a:ext cx="63500" cy="14128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2" name="131 Conector recto">
            <a:extLst>
              <a:ext uri="{FF2B5EF4-FFF2-40B4-BE49-F238E27FC236}">
                <a16:creationId xmlns:a16="http://schemas.microsoft.com/office/drawing/2014/main" id="{820C4494-9E4F-09D3-D286-EA9DC2A8E7D8}"/>
              </a:ext>
            </a:extLst>
          </p:cNvPr>
          <p:cNvCxnSpPr/>
          <p:nvPr/>
        </p:nvCxnSpPr>
        <p:spPr>
          <a:xfrm>
            <a:off x="2627313" y="2236788"/>
            <a:ext cx="63500" cy="14128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3" name="132 Conector recto">
            <a:extLst>
              <a:ext uri="{FF2B5EF4-FFF2-40B4-BE49-F238E27FC236}">
                <a16:creationId xmlns:a16="http://schemas.microsoft.com/office/drawing/2014/main" id="{DB8FEA44-49EA-6C58-E700-0026E07D9932}"/>
              </a:ext>
            </a:extLst>
          </p:cNvPr>
          <p:cNvCxnSpPr/>
          <p:nvPr/>
        </p:nvCxnSpPr>
        <p:spPr>
          <a:xfrm>
            <a:off x="2987675" y="2244725"/>
            <a:ext cx="63500" cy="141288"/>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4" name="133 Conector recto">
            <a:extLst>
              <a:ext uri="{FF2B5EF4-FFF2-40B4-BE49-F238E27FC236}">
                <a16:creationId xmlns:a16="http://schemas.microsoft.com/office/drawing/2014/main" id="{625EF9A8-A60E-2E2C-6C84-6F5708FDC496}"/>
              </a:ext>
            </a:extLst>
          </p:cNvPr>
          <p:cNvCxnSpPr/>
          <p:nvPr/>
        </p:nvCxnSpPr>
        <p:spPr>
          <a:xfrm>
            <a:off x="1339850" y="2244725"/>
            <a:ext cx="63500" cy="141288"/>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5" name="134 Conector recto">
            <a:extLst>
              <a:ext uri="{FF2B5EF4-FFF2-40B4-BE49-F238E27FC236}">
                <a16:creationId xmlns:a16="http://schemas.microsoft.com/office/drawing/2014/main" id="{D347950F-738E-CB04-1EB2-92866DCBEF23}"/>
              </a:ext>
            </a:extLst>
          </p:cNvPr>
          <p:cNvCxnSpPr/>
          <p:nvPr/>
        </p:nvCxnSpPr>
        <p:spPr>
          <a:xfrm>
            <a:off x="769938" y="2884488"/>
            <a:ext cx="2578100" cy="0"/>
          </a:xfrm>
          <a:prstGeom prst="line">
            <a:avLst/>
          </a:prstGeom>
          <a:ln w="158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6" name="135 Conector recto">
            <a:extLst>
              <a:ext uri="{FF2B5EF4-FFF2-40B4-BE49-F238E27FC236}">
                <a16:creationId xmlns:a16="http://schemas.microsoft.com/office/drawing/2014/main" id="{09957BE4-F514-1190-BE93-6D9DA2555DE6}"/>
              </a:ext>
            </a:extLst>
          </p:cNvPr>
          <p:cNvCxnSpPr/>
          <p:nvPr/>
        </p:nvCxnSpPr>
        <p:spPr>
          <a:xfrm flipH="1">
            <a:off x="787400" y="2881313"/>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7" name="136 Conector recto">
            <a:extLst>
              <a:ext uri="{FF2B5EF4-FFF2-40B4-BE49-F238E27FC236}">
                <a16:creationId xmlns:a16="http://schemas.microsoft.com/office/drawing/2014/main" id="{2BDCEB73-FE5B-5DE5-D506-C651258A9168}"/>
              </a:ext>
            </a:extLst>
          </p:cNvPr>
          <p:cNvCxnSpPr/>
          <p:nvPr/>
        </p:nvCxnSpPr>
        <p:spPr>
          <a:xfrm flipH="1">
            <a:off x="841375" y="2881313"/>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8" name="137 Conector recto">
            <a:extLst>
              <a:ext uri="{FF2B5EF4-FFF2-40B4-BE49-F238E27FC236}">
                <a16:creationId xmlns:a16="http://schemas.microsoft.com/office/drawing/2014/main" id="{BFBD3B49-81E9-6E82-0FB6-5C9E7AB9C460}"/>
              </a:ext>
            </a:extLst>
          </p:cNvPr>
          <p:cNvCxnSpPr/>
          <p:nvPr/>
        </p:nvCxnSpPr>
        <p:spPr>
          <a:xfrm flipH="1">
            <a:off x="931863" y="2881313"/>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9" name="138 Conector recto">
            <a:extLst>
              <a:ext uri="{FF2B5EF4-FFF2-40B4-BE49-F238E27FC236}">
                <a16:creationId xmlns:a16="http://schemas.microsoft.com/office/drawing/2014/main" id="{F6C3F34F-FDE0-A2A5-68A3-907680696473}"/>
              </a:ext>
            </a:extLst>
          </p:cNvPr>
          <p:cNvCxnSpPr/>
          <p:nvPr/>
        </p:nvCxnSpPr>
        <p:spPr>
          <a:xfrm flipH="1">
            <a:off x="1417638" y="2881313"/>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0" name="139 Conector recto">
            <a:extLst>
              <a:ext uri="{FF2B5EF4-FFF2-40B4-BE49-F238E27FC236}">
                <a16:creationId xmlns:a16="http://schemas.microsoft.com/office/drawing/2014/main" id="{25C30F8F-FD95-0CA1-57FC-762F59896A94}"/>
              </a:ext>
            </a:extLst>
          </p:cNvPr>
          <p:cNvCxnSpPr/>
          <p:nvPr/>
        </p:nvCxnSpPr>
        <p:spPr>
          <a:xfrm flipH="1">
            <a:off x="1508125" y="2881313"/>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1" name="140 Conector recto">
            <a:extLst>
              <a:ext uri="{FF2B5EF4-FFF2-40B4-BE49-F238E27FC236}">
                <a16:creationId xmlns:a16="http://schemas.microsoft.com/office/drawing/2014/main" id="{9AEE98D2-B40D-F880-1F59-CBB601256F60}"/>
              </a:ext>
            </a:extLst>
          </p:cNvPr>
          <p:cNvCxnSpPr/>
          <p:nvPr/>
        </p:nvCxnSpPr>
        <p:spPr>
          <a:xfrm flipH="1">
            <a:off x="1630363" y="2889250"/>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2" name="141 Conector recto">
            <a:extLst>
              <a:ext uri="{FF2B5EF4-FFF2-40B4-BE49-F238E27FC236}">
                <a16:creationId xmlns:a16="http://schemas.microsoft.com/office/drawing/2014/main" id="{5895F2D4-BE7B-3698-D3BF-85D64E64625A}"/>
              </a:ext>
            </a:extLst>
          </p:cNvPr>
          <p:cNvCxnSpPr/>
          <p:nvPr/>
        </p:nvCxnSpPr>
        <p:spPr>
          <a:xfrm flipH="1">
            <a:off x="1566863" y="2889250"/>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3" name="142 Conector recto">
            <a:extLst>
              <a:ext uri="{FF2B5EF4-FFF2-40B4-BE49-F238E27FC236}">
                <a16:creationId xmlns:a16="http://schemas.microsoft.com/office/drawing/2014/main" id="{ACFF4E5B-AF5C-BC5B-7B0F-5954EE17B9E2}"/>
              </a:ext>
            </a:extLst>
          </p:cNvPr>
          <p:cNvCxnSpPr/>
          <p:nvPr/>
        </p:nvCxnSpPr>
        <p:spPr>
          <a:xfrm flipH="1">
            <a:off x="1684338" y="2881313"/>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4" name="143 Conector recto">
            <a:extLst>
              <a:ext uri="{FF2B5EF4-FFF2-40B4-BE49-F238E27FC236}">
                <a16:creationId xmlns:a16="http://schemas.microsoft.com/office/drawing/2014/main" id="{C875737B-17EE-AAC6-C5FC-8C11FAE3BD5A}"/>
              </a:ext>
            </a:extLst>
          </p:cNvPr>
          <p:cNvCxnSpPr/>
          <p:nvPr/>
        </p:nvCxnSpPr>
        <p:spPr>
          <a:xfrm flipH="1">
            <a:off x="2220913" y="2892425"/>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5" name="144 Conector recto">
            <a:extLst>
              <a:ext uri="{FF2B5EF4-FFF2-40B4-BE49-F238E27FC236}">
                <a16:creationId xmlns:a16="http://schemas.microsoft.com/office/drawing/2014/main" id="{FCF2998C-1902-3733-655B-3E11744C9BFD}"/>
              </a:ext>
            </a:extLst>
          </p:cNvPr>
          <p:cNvCxnSpPr/>
          <p:nvPr/>
        </p:nvCxnSpPr>
        <p:spPr>
          <a:xfrm flipH="1">
            <a:off x="2293938" y="2881313"/>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6" name="145 Conector recto">
            <a:extLst>
              <a:ext uri="{FF2B5EF4-FFF2-40B4-BE49-F238E27FC236}">
                <a16:creationId xmlns:a16="http://schemas.microsoft.com/office/drawing/2014/main" id="{CE3EC502-BF7F-5A20-4130-812F6B24BC48}"/>
              </a:ext>
            </a:extLst>
          </p:cNvPr>
          <p:cNvCxnSpPr/>
          <p:nvPr/>
        </p:nvCxnSpPr>
        <p:spPr>
          <a:xfrm flipH="1">
            <a:off x="2347913" y="2913063"/>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7" name="146 Conector recto">
            <a:extLst>
              <a:ext uri="{FF2B5EF4-FFF2-40B4-BE49-F238E27FC236}">
                <a16:creationId xmlns:a16="http://schemas.microsoft.com/office/drawing/2014/main" id="{F46BF75E-4BAB-0FF5-6728-096B2BB41D56}"/>
              </a:ext>
            </a:extLst>
          </p:cNvPr>
          <p:cNvCxnSpPr/>
          <p:nvPr/>
        </p:nvCxnSpPr>
        <p:spPr>
          <a:xfrm flipH="1">
            <a:off x="2401888" y="2913063"/>
            <a:ext cx="52387"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8" name="147 Conector recto">
            <a:extLst>
              <a:ext uri="{FF2B5EF4-FFF2-40B4-BE49-F238E27FC236}">
                <a16:creationId xmlns:a16="http://schemas.microsoft.com/office/drawing/2014/main" id="{A5B9A3FA-C6FC-26C6-EC1F-7AB34340D049}"/>
              </a:ext>
            </a:extLst>
          </p:cNvPr>
          <p:cNvCxnSpPr/>
          <p:nvPr/>
        </p:nvCxnSpPr>
        <p:spPr>
          <a:xfrm flipH="1">
            <a:off x="2465388" y="2905125"/>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9" name="148 Conector recto">
            <a:extLst>
              <a:ext uri="{FF2B5EF4-FFF2-40B4-BE49-F238E27FC236}">
                <a16:creationId xmlns:a16="http://schemas.microsoft.com/office/drawing/2014/main" id="{58B7E05D-C3C6-2F4F-4E16-D93545C4863E}"/>
              </a:ext>
            </a:extLst>
          </p:cNvPr>
          <p:cNvCxnSpPr/>
          <p:nvPr/>
        </p:nvCxnSpPr>
        <p:spPr>
          <a:xfrm flipH="1">
            <a:off x="2740025" y="2881313"/>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0" name="149 Conector recto">
            <a:extLst>
              <a:ext uri="{FF2B5EF4-FFF2-40B4-BE49-F238E27FC236}">
                <a16:creationId xmlns:a16="http://schemas.microsoft.com/office/drawing/2014/main" id="{8BFFA113-4FDF-6E48-73B5-1DE3B0BBB999}"/>
              </a:ext>
            </a:extLst>
          </p:cNvPr>
          <p:cNvCxnSpPr/>
          <p:nvPr/>
        </p:nvCxnSpPr>
        <p:spPr>
          <a:xfrm flipH="1">
            <a:off x="2794000" y="2892425"/>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1" name="150 Conector recto">
            <a:extLst>
              <a:ext uri="{FF2B5EF4-FFF2-40B4-BE49-F238E27FC236}">
                <a16:creationId xmlns:a16="http://schemas.microsoft.com/office/drawing/2014/main" id="{9D9295FD-F484-0CD6-DC76-DE58F6F26A8B}"/>
              </a:ext>
            </a:extLst>
          </p:cNvPr>
          <p:cNvCxnSpPr/>
          <p:nvPr/>
        </p:nvCxnSpPr>
        <p:spPr>
          <a:xfrm flipH="1">
            <a:off x="2857500" y="2881313"/>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2" name="151 Conector recto">
            <a:extLst>
              <a:ext uri="{FF2B5EF4-FFF2-40B4-BE49-F238E27FC236}">
                <a16:creationId xmlns:a16="http://schemas.microsoft.com/office/drawing/2014/main" id="{AF503B0E-34E0-D7B1-E30A-4C28487B72C2}"/>
              </a:ext>
            </a:extLst>
          </p:cNvPr>
          <p:cNvCxnSpPr/>
          <p:nvPr/>
        </p:nvCxnSpPr>
        <p:spPr>
          <a:xfrm flipH="1">
            <a:off x="2894013" y="2892425"/>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3" name="152 Conector recto">
            <a:extLst>
              <a:ext uri="{FF2B5EF4-FFF2-40B4-BE49-F238E27FC236}">
                <a16:creationId xmlns:a16="http://schemas.microsoft.com/office/drawing/2014/main" id="{AC76B00B-77A3-4D0A-5CBC-EB7BBDB48824}"/>
              </a:ext>
            </a:extLst>
          </p:cNvPr>
          <p:cNvCxnSpPr/>
          <p:nvPr/>
        </p:nvCxnSpPr>
        <p:spPr>
          <a:xfrm flipH="1">
            <a:off x="2936875" y="2913063"/>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4" name="153 Conector recto">
            <a:extLst>
              <a:ext uri="{FF2B5EF4-FFF2-40B4-BE49-F238E27FC236}">
                <a16:creationId xmlns:a16="http://schemas.microsoft.com/office/drawing/2014/main" id="{78A5CA21-CD84-C448-E127-021927934576}"/>
              </a:ext>
            </a:extLst>
          </p:cNvPr>
          <p:cNvCxnSpPr/>
          <p:nvPr/>
        </p:nvCxnSpPr>
        <p:spPr>
          <a:xfrm flipH="1">
            <a:off x="3119438" y="2905125"/>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5" name="154 Conector recto">
            <a:extLst>
              <a:ext uri="{FF2B5EF4-FFF2-40B4-BE49-F238E27FC236}">
                <a16:creationId xmlns:a16="http://schemas.microsoft.com/office/drawing/2014/main" id="{C3AEE405-C0A0-51C1-B311-70896D141937}"/>
              </a:ext>
            </a:extLst>
          </p:cNvPr>
          <p:cNvCxnSpPr/>
          <p:nvPr/>
        </p:nvCxnSpPr>
        <p:spPr>
          <a:xfrm flipH="1">
            <a:off x="3163888" y="2881313"/>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6" name="155 Conector recto">
            <a:extLst>
              <a:ext uri="{FF2B5EF4-FFF2-40B4-BE49-F238E27FC236}">
                <a16:creationId xmlns:a16="http://schemas.microsoft.com/office/drawing/2014/main" id="{C4FE6042-3E6C-EAF7-5FD7-9A242312B389}"/>
              </a:ext>
            </a:extLst>
          </p:cNvPr>
          <p:cNvCxnSpPr/>
          <p:nvPr/>
        </p:nvCxnSpPr>
        <p:spPr>
          <a:xfrm flipH="1">
            <a:off x="3217863" y="2905125"/>
            <a:ext cx="53975" cy="15557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7" name="156 Conector recto">
            <a:extLst>
              <a:ext uri="{FF2B5EF4-FFF2-40B4-BE49-F238E27FC236}">
                <a16:creationId xmlns:a16="http://schemas.microsoft.com/office/drawing/2014/main" id="{51630351-D3AD-6025-E6BF-5CCE2D9CCEF4}"/>
              </a:ext>
            </a:extLst>
          </p:cNvPr>
          <p:cNvCxnSpPr/>
          <p:nvPr/>
        </p:nvCxnSpPr>
        <p:spPr>
          <a:xfrm>
            <a:off x="1066800" y="2881313"/>
            <a:ext cx="63500" cy="14128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8" name="157 Conector recto">
            <a:extLst>
              <a:ext uri="{FF2B5EF4-FFF2-40B4-BE49-F238E27FC236}">
                <a16:creationId xmlns:a16="http://schemas.microsoft.com/office/drawing/2014/main" id="{549CF931-F318-5A79-F788-45A27151C40B}"/>
              </a:ext>
            </a:extLst>
          </p:cNvPr>
          <p:cNvCxnSpPr/>
          <p:nvPr/>
        </p:nvCxnSpPr>
        <p:spPr>
          <a:xfrm>
            <a:off x="1130300" y="2881313"/>
            <a:ext cx="63500" cy="14128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9" name="158 Conector recto">
            <a:extLst>
              <a:ext uri="{FF2B5EF4-FFF2-40B4-BE49-F238E27FC236}">
                <a16:creationId xmlns:a16="http://schemas.microsoft.com/office/drawing/2014/main" id="{F42E2C97-0FB0-417C-FC68-DE414983FB21}"/>
              </a:ext>
            </a:extLst>
          </p:cNvPr>
          <p:cNvCxnSpPr/>
          <p:nvPr/>
        </p:nvCxnSpPr>
        <p:spPr>
          <a:xfrm>
            <a:off x="1200150" y="2878138"/>
            <a:ext cx="63500" cy="14128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0" name="159 Conector recto">
            <a:extLst>
              <a:ext uri="{FF2B5EF4-FFF2-40B4-BE49-F238E27FC236}">
                <a16:creationId xmlns:a16="http://schemas.microsoft.com/office/drawing/2014/main" id="{BCF4D169-60FE-B8CD-C61C-60E7DBFA4F16}"/>
              </a:ext>
            </a:extLst>
          </p:cNvPr>
          <p:cNvCxnSpPr/>
          <p:nvPr/>
        </p:nvCxnSpPr>
        <p:spPr>
          <a:xfrm>
            <a:off x="1273175" y="2881313"/>
            <a:ext cx="65088" cy="14128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1" name="160 Conector recto">
            <a:extLst>
              <a:ext uri="{FF2B5EF4-FFF2-40B4-BE49-F238E27FC236}">
                <a16:creationId xmlns:a16="http://schemas.microsoft.com/office/drawing/2014/main" id="{1E1FD53D-5D2B-759F-9DD3-127CAF2E96E3}"/>
              </a:ext>
            </a:extLst>
          </p:cNvPr>
          <p:cNvCxnSpPr/>
          <p:nvPr/>
        </p:nvCxnSpPr>
        <p:spPr>
          <a:xfrm>
            <a:off x="1778000" y="2881313"/>
            <a:ext cx="63500" cy="14128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2" name="161 Conector recto">
            <a:extLst>
              <a:ext uri="{FF2B5EF4-FFF2-40B4-BE49-F238E27FC236}">
                <a16:creationId xmlns:a16="http://schemas.microsoft.com/office/drawing/2014/main" id="{5B896145-829E-B781-BE24-D83C83ABEF12}"/>
              </a:ext>
            </a:extLst>
          </p:cNvPr>
          <p:cNvCxnSpPr/>
          <p:nvPr/>
        </p:nvCxnSpPr>
        <p:spPr>
          <a:xfrm>
            <a:off x="1854200" y="2881313"/>
            <a:ext cx="63500" cy="14128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3" name="162 Conector recto">
            <a:extLst>
              <a:ext uri="{FF2B5EF4-FFF2-40B4-BE49-F238E27FC236}">
                <a16:creationId xmlns:a16="http://schemas.microsoft.com/office/drawing/2014/main" id="{88ACD1D9-4A65-F347-88FA-ABBF2D2C815C}"/>
              </a:ext>
            </a:extLst>
          </p:cNvPr>
          <p:cNvCxnSpPr/>
          <p:nvPr/>
        </p:nvCxnSpPr>
        <p:spPr>
          <a:xfrm>
            <a:off x="1993900" y="2878138"/>
            <a:ext cx="63500" cy="14128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4" name="163 Conector recto">
            <a:extLst>
              <a:ext uri="{FF2B5EF4-FFF2-40B4-BE49-F238E27FC236}">
                <a16:creationId xmlns:a16="http://schemas.microsoft.com/office/drawing/2014/main" id="{B2801FC4-52DC-0D1C-9705-7B712F0D71CB}"/>
              </a:ext>
            </a:extLst>
          </p:cNvPr>
          <p:cNvCxnSpPr/>
          <p:nvPr/>
        </p:nvCxnSpPr>
        <p:spPr>
          <a:xfrm>
            <a:off x="1922463" y="2881313"/>
            <a:ext cx="63500" cy="14128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5" name="164 Conector recto">
            <a:extLst>
              <a:ext uri="{FF2B5EF4-FFF2-40B4-BE49-F238E27FC236}">
                <a16:creationId xmlns:a16="http://schemas.microsoft.com/office/drawing/2014/main" id="{5561C925-49B8-A25B-0072-690F94085002}"/>
              </a:ext>
            </a:extLst>
          </p:cNvPr>
          <p:cNvCxnSpPr/>
          <p:nvPr/>
        </p:nvCxnSpPr>
        <p:spPr>
          <a:xfrm>
            <a:off x="2065338" y="2881313"/>
            <a:ext cx="63500" cy="14128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6" name="165 Conector recto">
            <a:extLst>
              <a:ext uri="{FF2B5EF4-FFF2-40B4-BE49-F238E27FC236}">
                <a16:creationId xmlns:a16="http://schemas.microsoft.com/office/drawing/2014/main" id="{93B99A0F-441F-76C5-A518-41FE7BA711E5}"/>
              </a:ext>
            </a:extLst>
          </p:cNvPr>
          <p:cNvCxnSpPr/>
          <p:nvPr/>
        </p:nvCxnSpPr>
        <p:spPr>
          <a:xfrm>
            <a:off x="2146300" y="2881313"/>
            <a:ext cx="63500" cy="14128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7" name="166 Conector recto">
            <a:extLst>
              <a:ext uri="{FF2B5EF4-FFF2-40B4-BE49-F238E27FC236}">
                <a16:creationId xmlns:a16="http://schemas.microsoft.com/office/drawing/2014/main" id="{52F0A2ED-F588-2E5F-791B-B12C2E2ADE19}"/>
              </a:ext>
            </a:extLst>
          </p:cNvPr>
          <p:cNvCxnSpPr/>
          <p:nvPr/>
        </p:nvCxnSpPr>
        <p:spPr>
          <a:xfrm>
            <a:off x="2570163" y="2900363"/>
            <a:ext cx="63500" cy="14128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8" name="167 Conector recto">
            <a:extLst>
              <a:ext uri="{FF2B5EF4-FFF2-40B4-BE49-F238E27FC236}">
                <a16:creationId xmlns:a16="http://schemas.microsoft.com/office/drawing/2014/main" id="{ED11B7DA-6D76-E884-5585-9F9B3CFFC3E4}"/>
              </a:ext>
            </a:extLst>
          </p:cNvPr>
          <p:cNvCxnSpPr/>
          <p:nvPr/>
        </p:nvCxnSpPr>
        <p:spPr>
          <a:xfrm>
            <a:off x="2641600" y="2881313"/>
            <a:ext cx="63500" cy="14128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9" name="168 Conector recto">
            <a:extLst>
              <a:ext uri="{FF2B5EF4-FFF2-40B4-BE49-F238E27FC236}">
                <a16:creationId xmlns:a16="http://schemas.microsoft.com/office/drawing/2014/main" id="{33AF9371-CC7F-E52A-A8E4-4054A6A178B9}"/>
              </a:ext>
            </a:extLst>
          </p:cNvPr>
          <p:cNvCxnSpPr/>
          <p:nvPr/>
        </p:nvCxnSpPr>
        <p:spPr>
          <a:xfrm>
            <a:off x="3001963" y="2889250"/>
            <a:ext cx="63500" cy="141288"/>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0" name="169 Conector recto">
            <a:extLst>
              <a:ext uri="{FF2B5EF4-FFF2-40B4-BE49-F238E27FC236}">
                <a16:creationId xmlns:a16="http://schemas.microsoft.com/office/drawing/2014/main" id="{F258CC1B-69D4-B9F8-2BAC-FAD2EC0719A4}"/>
              </a:ext>
            </a:extLst>
          </p:cNvPr>
          <p:cNvCxnSpPr/>
          <p:nvPr/>
        </p:nvCxnSpPr>
        <p:spPr>
          <a:xfrm>
            <a:off x="1354138" y="2889250"/>
            <a:ext cx="63500" cy="141288"/>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172" name="Picture 2">
            <a:extLst>
              <a:ext uri="{FF2B5EF4-FFF2-40B4-BE49-F238E27FC236}">
                <a16:creationId xmlns:a16="http://schemas.microsoft.com/office/drawing/2014/main" id="{B6A874E9-67DC-0147-220E-88C72AFC05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5983" t="13083" b="61432"/>
          <a:stretch>
            <a:fillRect/>
          </a:stretch>
        </p:blipFill>
        <p:spPr bwMode="auto">
          <a:xfrm>
            <a:off x="3632200" y="3860800"/>
            <a:ext cx="5318125" cy="187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38 Elipse">
            <a:extLst>
              <a:ext uri="{FF2B5EF4-FFF2-40B4-BE49-F238E27FC236}">
                <a16:creationId xmlns:a16="http://schemas.microsoft.com/office/drawing/2014/main" id="{15FB2765-CB53-1544-B901-B700885DCD29}"/>
              </a:ext>
            </a:extLst>
          </p:cNvPr>
          <p:cNvSpPr/>
          <p:nvPr/>
        </p:nvSpPr>
        <p:spPr>
          <a:xfrm>
            <a:off x="6892925" y="3937000"/>
            <a:ext cx="355600" cy="355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41" name="40 Elipse">
            <a:extLst>
              <a:ext uri="{FF2B5EF4-FFF2-40B4-BE49-F238E27FC236}">
                <a16:creationId xmlns:a16="http://schemas.microsoft.com/office/drawing/2014/main" id="{3F568008-BD9B-7592-5230-52D0EDDD902F}"/>
              </a:ext>
            </a:extLst>
          </p:cNvPr>
          <p:cNvSpPr/>
          <p:nvPr/>
        </p:nvSpPr>
        <p:spPr>
          <a:xfrm>
            <a:off x="7159625" y="4137025"/>
            <a:ext cx="322263" cy="320675"/>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45" name="44 Elipse">
            <a:extLst>
              <a:ext uri="{FF2B5EF4-FFF2-40B4-BE49-F238E27FC236}">
                <a16:creationId xmlns:a16="http://schemas.microsoft.com/office/drawing/2014/main" id="{A16E4747-E48D-3E65-7E7E-102ABFA9029F}"/>
              </a:ext>
            </a:extLst>
          </p:cNvPr>
          <p:cNvSpPr/>
          <p:nvPr/>
        </p:nvSpPr>
        <p:spPr>
          <a:xfrm>
            <a:off x="6156325" y="4868863"/>
            <a:ext cx="320675" cy="322262"/>
          </a:xfrm>
          <a:prstGeom prst="ellipse">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44" name="43 Elipse">
            <a:extLst>
              <a:ext uri="{FF2B5EF4-FFF2-40B4-BE49-F238E27FC236}">
                <a16:creationId xmlns:a16="http://schemas.microsoft.com/office/drawing/2014/main" id="{2EDB695D-C0BA-63B6-713B-0C4E7490E753}"/>
              </a:ext>
            </a:extLst>
          </p:cNvPr>
          <p:cNvSpPr/>
          <p:nvPr/>
        </p:nvSpPr>
        <p:spPr>
          <a:xfrm>
            <a:off x="6156325" y="5253038"/>
            <a:ext cx="355600" cy="355600"/>
          </a:xfrm>
          <a:prstGeom prst="ellipse">
            <a:avLst/>
          </a:prstGeom>
          <a:no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19597" name="Rectangle 6">
            <a:extLst>
              <a:ext uri="{FF2B5EF4-FFF2-40B4-BE49-F238E27FC236}">
                <a16:creationId xmlns:a16="http://schemas.microsoft.com/office/drawing/2014/main" id="{FEFD3035-6079-CD4B-D50A-2AF8891191EC}"/>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INTERACCIÓN SUELO ESTRUCTURA</a:t>
            </a:r>
            <a:endParaRPr lang="es-ES_tradnl" altLang="es-AR" sz="2500" b="1">
              <a:latin typeface="Tw Cen MT" panose="020B0602020104020603" pitchFamily="34" charset="0"/>
            </a:endParaRPr>
          </a:p>
        </p:txBody>
      </p:sp>
      <p:sp>
        <p:nvSpPr>
          <p:cNvPr id="9" name="Forma libre: forma 8">
            <a:extLst>
              <a:ext uri="{FF2B5EF4-FFF2-40B4-BE49-F238E27FC236}">
                <a16:creationId xmlns:a16="http://schemas.microsoft.com/office/drawing/2014/main" id="{3637F048-BFE1-226D-8EC5-EA076E3DCC23}"/>
              </a:ext>
            </a:extLst>
          </p:cNvPr>
          <p:cNvSpPr/>
          <p:nvPr/>
        </p:nvSpPr>
        <p:spPr>
          <a:xfrm>
            <a:off x="2970213" y="3605213"/>
            <a:ext cx="3919537" cy="611187"/>
          </a:xfrm>
          <a:custGeom>
            <a:avLst/>
            <a:gdLst>
              <a:gd name="connsiteX0" fmla="*/ 4073 w 3919126"/>
              <a:gd name="connsiteY0" fmla="*/ 611351 h 611351"/>
              <a:gd name="connsiteX1" fmla="*/ 146116 w 3919126"/>
              <a:gd name="connsiteY1" fmla="*/ 78691 h 611351"/>
              <a:gd name="connsiteX2" fmla="*/ 962862 w 3919126"/>
              <a:gd name="connsiteY2" fmla="*/ 43180 h 611351"/>
              <a:gd name="connsiteX3" fmla="*/ 3919126 w 3919126"/>
              <a:gd name="connsiteY3" fmla="*/ 469308 h 611351"/>
            </a:gdLst>
            <a:ahLst/>
            <a:cxnLst>
              <a:cxn ang="0">
                <a:pos x="connsiteX0" y="connsiteY0"/>
              </a:cxn>
              <a:cxn ang="0">
                <a:pos x="connsiteX1" y="connsiteY1"/>
              </a:cxn>
              <a:cxn ang="0">
                <a:pos x="connsiteX2" y="connsiteY2"/>
              </a:cxn>
              <a:cxn ang="0">
                <a:pos x="connsiteX3" y="connsiteY3"/>
              </a:cxn>
            </a:cxnLst>
            <a:rect l="l" t="t" r="r" b="b"/>
            <a:pathLst>
              <a:path w="3919126" h="611351">
                <a:moveTo>
                  <a:pt x="4073" y="611351"/>
                </a:moveTo>
                <a:cubicBezTo>
                  <a:pt x="-4805" y="392368"/>
                  <a:pt x="-13682" y="173386"/>
                  <a:pt x="146116" y="78691"/>
                </a:cubicBezTo>
                <a:cubicBezTo>
                  <a:pt x="305914" y="-16004"/>
                  <a:pt x="334027" y="-21923"/>
                  <a:pt x="962862" y="43180"/>
                </a:cubicBezTo>
                <a:cubicBezTo>
                  <a:pt x="1591697" y="108283"/>
                  <a:pt x="2755411" y="288795"/>
                  <a:pt x="3919126" y="469308"/>
                </a:cubicBezTo>
              </a:path>
            </a:pathLst>
          </a:custGeom>
          <a:noFill/>
          <a:ln>
            <a:solidFill>
              <a:srgbClr val="FF0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1" name="Forma libre: forma 10">
            <a:extLst>
              <a:ext uri="{FF2B5EF4-FFF2-40B4-BE49-F238E27FC236}">
                <a16:creationId xmlns:a16="http://schemas.microsoft.com/office/drawing/2014/main" id="{FDE3A39B-D07F-988A-A8BA-33AE5FBE7B7A}"/>
              </a:ext>
            </a:extLst>
          </p:cNvPr>
          <p:cNvSpPr/>
          <p:nvPr/>
        </p:nvSpPr>
        <p:spPr>
          <a:xfrm>
            <a:off x="3187700" y="5584825"/>
            <a:ext cx="3017838" cy="1104900"/>
          </a:xfrm>
          <a:custGeom>
            <a:avLst/>
            <a:gdLst>
              <a:gd name="connsiteX0" fmla="*/ 0 w 3018408"/>
              <a:gd name="connsiteY0" fmla="*/ 834501 h 1105826"/>
              <a:gd name="connsiteX1" fmla="*/ 692459 w 3018408"/>
              <a:gd name="connsiteY1" fmla="*/ 1056443 h 1105826"/>
              <a:gd name="connsiteX2" fmla="*/ 3018408 w 3018408"/>
              <a:gd name="connsiteY2" fmla="*/ 0 h 1105826"/>
            </a:gdLst>
            <a:ahLst/>
            <a:cxnLst>
              <a:cxn ang="0">
                <a:pos x="connsiteX0" y="connsiteY0"/>
              </a:cxn>
              <a:cxn ang="0">
                <a:pos x="connsiteX1" y="connsiteY1"/>
              </a:cxn>
              <a:cxn ang="0">
                <a:pos x="connsiteX2" y="connsiteY2"/>
              </a:cxn>
            </a:cxnLst>
            <a:rect l="l" t="t" r="r" b="b"/>
            <a:pathLst>
              <a:path w="3018408" h="1105826">
                <a:moveTo>
                  <a:pt x="0" y="834501"/>
                </a:moveTo>
                <a:cubicBezTo>
                  <a:pt x="94695" y="1015013"/>
                  <a:pt x="189391" y="1195526"/>
                  <a:pt x="692459" y="1056443"/>
                </a:cubicBezTo>
                <a:cubicBezTo>
                  <a:pt x="1195527" y="917360"/>
                  <a:pt x="2106967" y="458680"/>
                  <a:pt x="3018408" y="0"/>
                </a:cubicBezTo>
              </a:path>
            </a:pathLst>
          </a:custGeom>
          <a:noFill/>
          <a:ln>
            <a:solidFill>
              <a:schemeClr val="tx1">
                <a:lumMod val="65000"/>
                <a:lumOff val="35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12" name="Forma libre: forma 11">
            <a:extLst>
              <a:ext uri="{FF2B5EF4-FFF2-40B4-BE49-F238E27FC236}">
                <a16:creationId xmlns:a16="http://schemas.microsoft.com/office/drawing/2014/main" id="{026C1A8E-95BF-432E-1024-94419005E757}"/>
              </a:ext>
            </a:extLst>
          </p:cNvPr>
          <p:cNvSpPr/>
          <p:nvPr/>
        </p:nvSpPr>
        <p:spPr>
          <a:xfrm>
            <a:off x="1854200" y="5084763"/>
            <a:ext cx="5200650" cy="1758950"/>
          </a:xfrm>
          <a:custGeom>
            <a:avLst/>
            <a:gdLst>
              <a:gd name="connsiteX0" fmla="*/ 40985 w 5035689"/>
              <a:gd name="connsiteY0" fmla="*/ 1358284 h 1806817"/>
              <a:gd name="connsiteX1" fmla="*/ 254049 w 5035689"/>
              <a:gd name="connsiteY1" fmla="*/ 1704513 h 1806817"/>
              <a:gd name="connsiteX2" fmla="*/ 1967440 w 5035689"/>
              <a:gd name="connsiteY2" fmla="*/ 1713390 h 1806817"/>
              <a:gd name="connsiteX3" fmla="*/ 4861560 w 5035689"/>
              <a:gd name="connsiteY3" fmla="*/ 603682 h 1806817"/>
              <a:gd name="connsiteX4" fmla="*/ 4462065 w 5035689"/>
              <a:gd name="connsiteY4" fmla="*/ 0 h 1806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35689" h="1806817">
                <a:moveTo>
                  <a:pt x="40985" y="1358284"/>
                </a:moveTo>
                <a:cubicBezTo>
                  <a:pt x="-13021" y="1501806"/>
                  <a:pt x="-67027" y="1645329"/>
                  <a:pt x="254049" y="1704513"/>
                </a:cubicBezTo>
                <a:cubicBezTo>
                  <a:pt x="575125" y="1763697"/>
                  <a:pt x="1199522" y="1896862"/>
                  <a:pt x="1967440" y="1713390"/>
                </a:cubicBezTo>
                <a:cubicBezTo>
                  <a:pt x="2735358" y="1529918"/>
                  <a:pt x="4445789" y="889247"/>
                  <a:pt x="4861560" y="603682"/>
                </a:cubicBezTo>
                <a:cubicBezTo>
                  <a:pt x="5277331" y="318117"/>
                  <a:pt x="4869698" y="159058"/>
                  <a:pt x="4462065" y="0"/>
                </a:cubicBezTo>
              </a:path>
            </a:pathLst>
          </a:custGeom>
          <a:noFill/>
          <a:ln>
            <a:solidFill>
              <a:schemeClr val="accent2">
                <a:lumMod val="75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8" name="Forma libre: forma 17">
            <a:extLst>
              <a:ext uri="{FF2B5EF4-FFF2-40B4-BE49-F238E27FC236}">
                <a16:creationId xmlns:a16="http://schemas.microsoft.com/office/drawing/2014/main" id="{1E77FFC0-F38C-265E-56A4-E4F5787A5E85}"/>
              </a:ext>
            </a:extLst>
          </p:cNvPr>
          <p:cNvSpPr/>
          <p:nvPr/>
        </p:nvSpPr>
        <p:spPr>
          <a:xfrm>
            <a:off x="1779588" y="3302000"/>
            <a:ext cx="5854700" cy="941388"/>
          </a:xfrm>
          <a:custGeom>
            <a:avLst/>
            <a:gdLst>
              <a:gd name="connsiteX0" fmla="*/ 200538 w 5854607"/>
              <a:gd name="connsiteY0" fmla="*/ 941044 h 941044"/>
              <a:gd name="connsiteX1" fmla="*/ 76251 w 5854607"/>
              <a:gd name="connsiteY1" fmla="*/ 301852 h 941044"/>
              <a:gd name="connsiteX2" fmla="*/ 1221470 w 5854607"/>
              <a:gd name="connsiteY2" fmla="*/ 11 h 941044"/>
              <a:gd name="connsiteX3" fmla="*/ 5358465 w 5854607"/>
              <a:gd name="connsiteY3" fmla="*/ 310730 h 941044"/>
              <a:gd name="connsiteX4" fmla="*/ 5624795 w 5854607"/>
              <a:gd name="connsiteY4" fmla="*/ 843390 h 941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54607" h="941044">
                <a:moveTo>
                  <a:pt x="200538" y="941044"/>
                </a:moveTo>
                <a:cubicBezTo>
                  <a:pt x="53317" y="699867"/>
                  <a:pt x="-93904" y="458691"/>
                  <a:pt x="76251" y="301852"/>
                </a:cubicBezTo>
                <a:cubicBezTo>
                  <a:pt x="246406" y="145013"/>
                  <a:pt x="341101" y="-1469"/>
                  <a:pt x="1221470" y="11"/>
                </a:cubicBezTo>
                <a:cubicBezTo>
                  <a:pt x="2101839" y="1491"/>
                  <a:pt x="4624578" y="170167"/>
                  <a:pt x="5358465" y="310730"/>
                </a:cubicBezTo>
                <a:cubicBezTo>
                  <a:pt x="6092352" y="451293"/>
                  <a:pt x="5858573" y="647341"/>
                  <a:pt x="5624795" y="843390"/>
                </a:cubicBezTo>
              </a:path>
            </a:pathLst>
          </a:custGeom>
          <a:noFill/>
          <a:ln>
            <a:solidFill>
              <a:srgbClr val="7030A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1000"/>
                                        <p:tgtEl>
                                          <p:spTgt spid="23"/>
                                        </p:tgtEl>
                                      </p:cBhvr>
                                    </p:animEffect>
                                    <p:anim calcmode="lin" valueType="num">
                                      <p:cBhvr>
                                        <p:cTn id="23" dur="1000" fill="hold"/>
                                        <p:tgtEl>
                                          <p:spTgt spid="23"/>
                                        </p:tgtEl>
                                        <p:attrNameLst>
                                          <p:attrName>ppt_x</p:attrName>
                                        </p:attrNameLst>
                                      </p:cBhvr>
                                      <p:tavLst>
                                        <p:tav tm="0">
                                          <p:val>
                                            <p:strVal val="#ppt_x"/>
                                          </p:val>
                                        </p:tav>
                                        <p:tav tm="100000">
                                          <p:val>
                                            <p:strVal val="#ppt_x"/>
                                          </p:val>
                                        </p:tav>
                                      </p:tavLst>
                                    </p:anim>
                                    <p:anim calcmode="lin" valueType="num">
                                      <p:cBhvr>
                                        <p:cTn id="24" dur="1000" fill="hold"/>
                                        <p:tgtEl>
                                          <p:spTgt spid="23"/>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1000"/>
                                        <p:tgtEl>
                                          <p:spTgt spid="22"/>
                                        </p:tgtEl>
                                      </p:cBhvr>
                                    </p:animEffect>
                                    <p:anim calcmode="lin" valueType="num">
                                      <p:cBhvr>
                                        <p:cTn id="28" dur="1000" fill="hold"/>
                                        <p:tgtEl>
                                          <p:spTgt spid="22"/>
                                        </p:tgtEl>
                                        <p:attrNameLst>
                                          <p:attrName>ppt_x</p:attrName>
                                        </p:attrNameLst>
                                      </p:cBhvr>
                                      <p:tavLst>
                                        <p:tav tm="0">
                                          <p:val>
                                            <p:strVal val="#ppt_x"/>
                                          </p:val>
                                        </p:tav>
                                        <p:tav tm="100000">
                                          <p:val>
                                            <p:strVal val="#ppt_x"/>
                                          </p:val>
                                        </p:tav>
                                      </p:tavLst>
                                    </p:anim>
                                    <p:anim calcmode="lin" valueType="num">
                                      <p:cBhvr>
                                        <p:cTn id="29" dur="1000" fill="hold"/>
                                        <p:tgtEl>
                                          <p:spTgt spid="22"/>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1000"/>
                                        <p:tgtEl>
                                          <p:spTgt spid="17"/>
                                        </p:tgtEl>
                                      </p:cBhvr>
                                    </p:animEffect>
                                    <p:anim calcmode="lin" valueType="num">
                                      <p:cBhvr>
                                        <p:cTn id="33" dur="1000" fill="hold"/>
                                        <p:tgtEl>
                                          <p:spTgt spid="17"/>
                                        </p:tgtEl>
                                        <p:attrNameLst>
                                          <p:attrName>ppt_x</p:attrName>
                                        </p:attrNameLst>
                                      </p:cBhvr>
                                      <p:tavLst>
                                        <p:tav tm="0">
                                          <p:val>
                                            <p:strVal val="#ppt_x"/>
                                          </p:val>
                                        </p:tav>
                                        <p:tav tm="100000">
                                          <p:val>
                                            <p:strVal val="#ppt_x"/>
                                          </p:val>
                                        </p:tav>
                                      </p:tavLst>
                                    </p:anim>
                                    <p:anim calcmode="lin" valueType="num">
                                      <p:cBhvr>
                                        <p:cTn id="34" dur="1000" fill="hold"/>
                                        <p:tgtEl>
                                          <p:spTgt spid="17"/>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7411"/>
                                        </p:tgtEl>
                                        <p:attrNameLst>
                                          <p:attrName>style.visibility</p:attrName>
                                        </p:attrNameLst>
                                      </p:cBhvr>
                                      <p:to>
                                        <p:strVal val="visible"/>
                                      </p:to>
                                    </p:set>
                                    <p:animEffect transition="in" filter="fade">
                                      <p:cBhvr>
                                        <p:cTn id="37" dur="1000"/>
                                        <p:tgtEl>
                                          <p:spTgt spid="17411"/>
                                        </p:tgtEl>
                                      </p:cBhvr>
                                    </p:animEffect>
                                    <p:anim calcmode="lin" valueType="num">
                                      <p:cBhvr>
                                        <p:cTn id="38" dur="1000" fill="hold"/>
                                        <p:tgtEl>
                                          <p:spTgt spid="17411"/>
                                        </p:tgtEl>
                                        <p:attrNameLst>
                                          <p:attrName>ppt_x</p:attrName>
                                        </p:attrNameLst>
                                      </p:cBhvr>
                                      <p:tavLst>
                                        <p:tav tm="0">
                                          <p:val>
                                            <p:strVal val="#ppt_x"/>
                                          </p:val>
                                        </p:tav>
                                        <p:tav tm="100000">
                                          <p:val>
                                            <p:strVal val="#ppt_x"/>
                                          </p:val>
                                        </p:tav>
                                      </p:tavLst>
                                    </p:anim>
                                    <p:anim calcmode="lin" valueType="num">
                                      <p:cBhvr>
                                        <p:cTn id="39" dur="1000" fill="hold"/>
                                        <p:tgtEl>
                                          <p:spTgt spid="17411"/>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72"/>
                                        </p:tgtEl>
                                        <p:attrNameLst>
                                          <p:attrName>style.visibility</p:attrName>
                                        </p:attrNameLst>
                                      </p:cBhvr>
                                      <p:to>
                                        <p:strVal val="visible"/>
                                      </p:to>
                                    </p:set>
                                    <p:animEffect transition="in" filter="fade">
                                      <p:cBhvr>
                                        <p:cTn id="42" dur="1000"/>
                                        <p:tgtEl>
                                          <p:spTgt spid="172"/>
                                        </p:tgtEl>
                                      </p:cBhvr>
                                    </p:animEffect>
                                    <p:anim calcmode="lin" valueType="num">
                                      <p:cBhvr>
                                        <p:cTn id="43" dur="1000" fill="hold"/>
                                        <p:tgtEl>
                                          <p:spTgt spid="172"/>
                                        </p:tgtEl>
                                        <p:attrNameLst>
                                          <p:attrName>ppt_x</p:attrName>
                                        </p:attrNameLst>
                                      </p:cBhvr>
                                      <p:tavLst>
                                        <p:tav tm="0">
                                          <p:val>
                                            <p:strVal val="#ppt_x"/>
                                          </p:val>
                                        </p:tav>
                                        <p:tav tm="100000">
                                          <p:val>
                                            <p:strVal val="#ppt_x"/>
                                          </p:val>
                                        </p:tav>
                                      </p:tavLst>
                                    </p:anim>
                                    <p:anim calcmode="lin" valueType="num">
                                      <p:cBhvr>
                                        <p:cTn id="44" dur="1000" fill="hold"/>
                                        <p:tgtEl>
                                          <p:spTgt spid="172"/>
                                        </p:tgtEl>
                                        <p:attrNameLst>
                                          <p:attrName>ppt_y</p:attrName>
                                        </p:attrNameLst>
                                      </p:cBhvr>
                                      <p:tavLst>
                                        <p:tav tm="0">
                                          <p:val>
                                            <p:strVal val="#ppt_y+.1"/>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barn(inVertical)">
                                      <p:cBhvr>
                                        <p:cTn id="49" dur="500"/>
                                        <p:tgtEl>
                                          <p:spTgt spid="21"/>
                                        </p:tgtEl>
                                      </p:cBhvr>
                                    </p:animEffect>
                                  </p:childTnLst>
                                </p:cTn>
                              </p:par>
                              <p:par>
                                <p:cTn id="50" presetID="16" presetClass="entr" presetSubtype="21" fill="hold" nodeType="with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barn(inVertical)">
                                      <p:cBhvr>
                                        <p:cTn id="52" dur="500"/>
                                        <p:tgtEl>
                                          <p:spTgt spid="9"/>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39"/>
                                        </p:tgtEl>
                                        <p:attrNameLst>
                                          <p:attrName>style.visibility</p:attrName>
                                        </p:attrNameLst>
                                      </p:cBhvr>
                                      <p:to>
                                        <p:strVal val="visible"/>
                                      </p:to>
                                    </p:set>
                                    <p:animEffect transition="in" filter="barn(inVertical)">
                                      <p:cBhvr>
                                        <p:cTn id="55" dur="500"/>
                                        <p:tgtEl>
                                          <p:spTgt spid="39"/>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40"/>
                                        </p:tgtEl>
                                        <p:attrNameLst>
                                          <p:attrName>style.visibility</p:attrName>
                                        </p:attrNameLst>
                                      </p:cBhvr>
                                      <p:to>
                                        <p:strVal val="visible"/>
                                      </p:to>
                                    </p:set>
                                    <p:animEffect transition="in" filter="barn(inVertical)">
                                      <p:cBhvr>
                                        <p:cTn id="60" dur="500"/>
                                        <p:tgtEl>
                                          <p:spTgt spid="40"/>
                                        </p:tgtEl>
                                      </p:cBhvr>
                                    </p:animEffect>
                                  </p:childTnLst>
                                </p:cTn>
                              </p:par>
                              <p:par>
                                <p:cTn id="61" presetID="16" presetClass="entr" presetSubtype="21" fill="hold" nodeType="with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barn(inVertical)">
                                      <p:cBhvr>
                                        <p:cTn id="63" dur="500"/>
                                        <p:tgtEl>
                                          <p:spTgt spid="18"/>
                                        </p:tgtEl>
                                      </p:cBhvr>
                                    </p:animEffect>
                                  </p:childTnLst>
                                </p:cTn>
                              </p:par>
                              <p:par>
                                <p:cTn id="64" presetID="16" presetClass="entr" presetSubtype="21" fill="hold" grpId="0" nodeType="withEffect">
                                  <p:stCondLst>
                                    <p:cond delay="0"/>
                                  </p:stCondLst>
                                  <p:childTnLst>
                                    <p:set>
                                      <p:cBhvr>
                                        <p:cTn id="65" dur="1" fill="hold">
                                          <p:stCondLst>
                                            <p:cond delay="0"/>
                                          </p:stCondLst>
                                        </p:cTn>
                                        <p:tgtEl>
                                          <p:spTgt spid="41"/>
                                        </p:tgtEl>
                                        <p:attrNameLst>
                                          <p:attrName>style.visibility</p:attrName>
                                        </p:attrNameLst>
                                      </p:cBhvr>
                                      <p:to>
                                        <p:strVal val="visible"/>
                                      </p:to>
                                    </p:set>
                                    <p:animEffect transition="in" filter="barn(inVertical)">
                                      <p:cBhvr>
                                        <p:cTn id="66" dur="500"/>
                                        <p:tgtEl>
                                          <p:spTgt spid="41"/>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42" presetClass="entr" presetSubtype="0" fill="hold" nodeType="clickEffect">
                                  <p:stCondLst>
                                    <p:cond delay="0"/>
                                  </p:stCondLst>
                                  <p:childTnLst>
                                    <p:set>
                                      <p:cBhvr>
                                        <p:cTn id="70" dur="1" fill="hold">
                                          <p:stCondLst>
                                            <p:cond delay="0"/>
                                          </p:stCondLst>
                                        </p:cTn>
                                        <p:tgtEl>
                                          <p:spTgt spid="14"/>
                                        </p:tgtEl>
                                        <p:attrNameLst>
                                          <p:attrName>style.visibility</p:attrName>
                                        </p:attrNameLst>
                                      </p:cBhvr>
                                      <p:to>
                                        <p:strVal val="visible"/>
                                      </p:to>
                                    </p:set>
                                    <p:animEffect transition="in" filter="fade">
                                      <p:cBhvr>
                                        <p:cTn id="71" dur="1000"/>
                                        <p:tgtEl>
                                          <p:spTgt spid="14"/>
                                        </p:tgtEl>
                                      </p:cBhvr>
                                    </p:animEffect>
                                    <p:anim calcmode="lin" valueType="num">
                                      <p:cBhvr>
                                        <p:cTn id="72" dur="1000" fill="hold"/>
                                        <p:tgtEl>
                                          <p:spTgt spid="14"/>
                                        </p:tgtEl>
                                        <p:attrNameLst>
                                          <p:attrName>ppt_x</p:attrName>
                                        </p:attrNameLst>
                                      </p:cBhvr>
                                      <p:tavLst>
                                        <p:tav tm="0">
                                          <p:val>
                                            <p:strVal val="#ppt_x"/>
                                          </p:val>
                                        </p:tav>
                                        <p:tav tm="100000">
                                          <p:val>
                                            <p:strVal val="#ppt_x"/>
                                          </p:val>
                                        </p:tav>
                                      </p:tavLst>
                                    </p:anim>
                                    <p:anim calcmode="lin" valueType="num">
                                      <p:cBhvr>
                                        <p:cTn id="73" dur="1000" fill="hold"/>
                                        <p:tgtEl>
                                          <p:spTgt spid="14"/>
                                        </p:tgtEl>
                                        <p:attrNameLst>
                                          <p:attrName>ppt_y</p:attrName>
                                        </p:attrNameLst>
                                      </p:cBhvr>
                                      <p:tavLst>
                                        <p:tav tm="0">
                                          <p:val>
                                            <p:strVal val="#ppt_y+.1"/>
                                          </p:val>
                                        </p:tav>
                                        <p:tav tm="100000">
                                          <p:val>
                                            <p:strVal val="#ppt_y"/>
                                          </p:val>
                                        </p:tav>
                                      </p:tavLst>
                                    </p:anim>
                                  </p:childTnLst>
                                </p:cTn>
                              </p:par>
                              <p:par>
                                <p:cTn id="74" presetID="42" presetClass="entr" presetSubtype="0" fill="hold" nodeType="withEffect">
                                  <p:stCondLst>
                                    <p:cond delay="0"/>
                                  </p:stCondLst>
                                  <p:childTnLst>
                                    <p:set>
                                      <p:cBhvr>
                                        <p:cTn id="75" dur="1" fill="hold">
                                          <p:stCondLst>
                                            <p:cond delay="0"/>
                                          </p:stCondLst>
                                        </p:cTn>
                                        <p:tgtEl>
                                          <p:spTgt spid="20"/>
                                        </p:tgtEl>
                                        <p:attrNameLst>
                                          <p:attrName>style.visibility</p:attrName>
                                        </p:attrNameLst>
                                      </p:cBhvr>
                                      <p:to>
                                        <p:strVal val="visible"/>
                                      </p:to>
                                    </p:set>
                                    <p:animEffect transition="in" filter="fade">
                                      <p:cBhvr>
                                        <p:cTn id="76" dur="1000"/>
                                        <p:tgtEl>
                                          <p:spTgt spid="20"/>
                                        </p:tgtEl>
                                      </p:cBhvr>
                                    </p:animEffect>
                                    <p:anim calcmode="lin" valueType="num">
                                      <p:cBhvr>
                                        <p:cTn id="77" dur="1000" fill="hold"/>
                                        <p:tgtEl>
                                          <p:spTgt spid="20"/>
                                        </p:tgtEl>
                                        <p:attrNameLst>
                                          <p:attrName>ppt_x</p:attrName>
                                        </p:attrNameLst>
                                      </p:cBhvr>
                                      <p:tavLst>
                                        <p:tav tm="0">
                                          <p:val>
                                            <p:strVal val="#ppt_x"/>
                                          </p:val>
                                        </p:tav>
                                        <p:tav tm="100000">
                                          <p:val>
                                            <p:strVal val="#ppt_x"/>
                                          </p:val>
                                        </p:tav>
                                      </p:tavLst>
                                    </p:anim>
                                    <p:anim calcmode="lin" valueType="num">
                                      <p:cBhvr>
                                        <p:cTn id="78" dur="1000" fill="hold"/>
                                        <p:tgtEl>
                                          <p:spTgt spid="20"/>
                                        </p:tgtEl>
                                        <p:attrNameLst>
                                          <p:attrName>ppt_y</p:attrName>
                                        </p:attrNameLst>
                                      </p:cBhvr>
                                      <p:tavLst>
                                        <p:tav tm="0">
                                          <p:val>
                                            <p:strVal val="#ppt_y+.1"/>
                                          </p:val>
                                        </p:tav>
                                        <p:tav tm="100000">
                                          <p:val>
                                            <p:strVal val="#ppt_y"/>
                                          </p:val>
                                        </p:tav>
                                      </p:tavLst>
                                    </p:anim>
                                  </p:childTnLst>
                                </p:cTn>
                              </p:par>
                              <p:par>
                                <p:cTn id="79" presetID="42" presetClass="entr" presetSubtype="0" fill="hold" nodeType="withEffect">
                                  <p:stCondLst>
                                    <p:cond delay="0"/>
                                  </p:stCondLst>
                                  <p:childTnLst>
                                    <p:set>
                                      <p:cBhvr>
                                        <p:cTn id="80" dur="1" fill="hold">
                                          <p:stCondLst>
                                            <p:cond delay="0"/>
                                          </p:stCondLst>
                                        </p:cTn>
                                        <p:tgtEl>
                                          <p:spTgt spid="17424"/>
                                        </p:tgtEl>
                                        <p:attrNameLst>
                                          <p:attrName>style.visibility</p:attrName>
                                        </p:attrNameLst>
                                      </p:cBhvr>
                                      <p:to>
                                        <p:strVal val="visible"/>
                                      </p:to>
                                    </p:set>
                                    <p:animEffect transition="in" filter="fade">
                                      <p:cBhvr>
                                        <p:cTn id="81" dur="1000"/>
                                        <p:tgtEl>
                                          <p:spTgt spid="17424"/>
                                        </p:tgtEl>
                                      </p:cBhvr>
                                    </p:animEffect>
                                    <p:anim calcmode="lin" valueType="num">
                                      <p:cBhvr>
                                        <p:cTn id="82" dur="1000" fill="hold"/>
                                        <p:tgtEl>
                                          <p:spTgt spid="17424"/>
                                        </p:tgtEl>
                                        <p:attrNameLst>
                                          <p:attrName>ppt_x</p:attrName>
                                        </p:attrNameLst>
                                      </p:cBhvr>
                                      <p:tavLst>
                                        <p:tav tm="0">
                                          <p:val>
                                            <p:strVal val="#ppt_x"/>
                                          </p:val>
                                        </p:tav>
                                        <p:tav tm="100000">
                                          <p:val>
                                            <p:strVal val="#ppt_x"/>
                                          </p:val>
                                        </p:tav>
                                      </p:tavLst>
                                    </p:anim>
                                    <p:anim calcmode="lin" valueType="num">
                                      <p:cBhvr>
                                        <p:cTn id="83" dur="1000" fill="hold"/>
                                        <p:tgtEl>
                                          <p:spTgt spid="17424"/>
                                        </p:tgtEl>
                                        <p:attrNameLst>
                                          <p:attrName>ppt_y</p:attrName>
                                        </p:attrNameLst>
                                      </p:cBhvr>
                                      <p:tavLst>
                                        <p:tav tm="0">
                                          <p:val>
                                            <p:strVal val="#ppt_y+.1"/>
                                          </p:val>
                                        </p:tav>
                                        <p:tav tm="100000">
                                          <p:val>
                                            <p:strVal val="#ppt_y"/>
                                          </p:val>
                                        </p:tav>
                                      </p:tavLst>
                                    </p:anim>
                                  </p:childTnLst>
                                </p:cTn>
                              </p:par>
                              <p:par>
                                <p:cTn id="84" presetID="42" presetClass="entr" presetSubtype="0" fill="hold" nodeType="withEffect">
                                  <p:stCondLst>
                                    <p:cond delay="0"/>
                                  </p:stCondLst>
                                  <p:childTnLst>
                                    <p:set>
                                      <p:cBhvr>
                                        <p:cTn id="85" dur="1" fill="hold">
                                          <p:stCondLst>
                                            <p:cond delay="0"/>
                                          </p:stCondLst>
                                        </p:cTn>
                                        <p:tgtEl>
                                          <p:spTgt spid="30"/>
                                        </p:tgtEl>
                                        <p:attrNameLst>
                                          <p:attrName>style.visibility</p:attrName>
                                        </p:attrNameLst>
                                      </p:cBhvr>
                                      <p:to>
                                        <p:strVal val="visible"/>
                                      </p:to>
                                    </p:set>
                                    <p:animEffect transition="in" filter="fade">
                                      <p:cBhvr>
                                        <p:cTn id="86" dur="1000"/>
                                        <p:tgtEl>
                                          <p:spTgt spid="30"/>
                                        </p:tgtEl>
                                      </p:cBhvr>
                                    </p:animEffect>
                                    <p:anim calcmode="lin" valueType="num">
                                      <p:cBhvr>
                                        <p:cTn id="87" dur="1000" fill="hold"/>
                                        <p:tgtEl>
                                          <p:spTgt spid="30"/>
                                        </p:tgtEl>
                                        <p:attrNameLst>
                                          <p:attrName>ppt_x</p:attrName>
                                        </p:attrNameLst>
                                      </p:cBhvr>
                                      <p:tavLst>
                                        <p:tav tm="0">
                                          <p:val>
                                            <p:strVal val="#ppt_x"/>
                                          </p:val>
                                        </p:tav>
                                        <p:tav tm="100000">
                                          <p:val>
                                            <p:strVal val="#ppt_x"/>
                                          </p:val>
                                        </p:tav>
                                      </p:tavLst>
                                    </p:anim>
                                    <p:anim calcmode="lin" valueType="num">
                                      <p:cBhvr>
                                        <p:cTn id="88" dur="1000" fill="hold"/>
                                        <p:tgtEl>
                                          <p:spTgt spid="30"/>
                                        </p:tgtEl>
                                        <p:attrNameLst>
                                          <p:attrName>ppt_y</p:attrName>
                                        </p:attrNameLst>
                                      </p:cBhvr>
                                      <p:tavLst>
                                        <p:tav tm="0">
                                          <p:val>
                                            <p:strVal val="#ppt_y+.1"/>
                                          </p:val>
                                        </p:tav>
                                        <p:tav tm="100000">
                                          <p:val>
                                            <p:strVal val="#ppt_y"/>
                                          </p:val>
                                        </p:tav>
                                      </p:tavLst>
                                    </p:anim>
                                  </p:childTnLst>
                                </p:cTn>
                              </p:par>
                              <p:par>
                                <p:cTn id="89" presetID="42" presetClass="entr" presetSubtype="0" fill="hold" nodeType="withEffect">
                                  <p:stCondLst>
                                    <p:cond delay="0"/>
                                  </p:stCondLst>
                                  <p:childTnLst>
                                    <p:set>
                                      <p:cBhvr>
                                        <p:cTn id="90" dur="1" fill="hold">
                                          <p:stCondLst>
                                            <p:cond delay="0"/>
                                          </p:stCondLst>
                                        </p:cTn>
                                        <p:tgtEl>
                                          <p:spTgt spid="17427"/>
                                        </p:tgtEl>
                                        <p:attrNameLst>
                                          <p:attrName>style.visibility</p:attrName>
                                        </p:attrNameLst>
                                      </p:cBhvr>
                                      <p:to>
                                        <p:strVal val="visible"/>
                                      </p:to>
                                    </p:set>
                                    <p:animEffect transition="in" filter="fade">
                                      <p:cBhvr>
                                        <p:cTn id="91" dur="1000"/>
                                        <p:tgtEl>
                                          <p:spTgt spid="17427"/>
                                        </p:tgtEl>
                                      </p:cBhvr>
                                    </p:animEffect>
                                    <p:anim calcmode="lin" valueType="num">
                                      <p:cBhvr>
                                        <p:cTn id="92" dur="1000" fill="hold"/>
                                        <p:tgtEl>
                                          <p:spTgt spid="17427"/>
                                        </p:tgtEl>
                                        <p:attrNameLst>
                                          <p:attrName>ppt_x</p:attrName>
                                        </p:attrNameLst>
                                      </p:cBhvr>
                                      <p:tavLst>
                                        <p:tav tm="0">
                                          <p:val>
                                            <p:strVal val="#ppt_x"/>
                                          </p:val>
                                        </p:tav>
                                        <p:tav tm="100000">
                                          <p:val>
                                            <p:strVal val="#ppt_x"/>
                                          </p:val>
                                        </p:tav>
                                      </p:tavLst>
                                    </p:anim>
                                    <p:anim calcmode="lin" valueType="num">
                                      <p:cBhvr>
                                        <p:cTn id="93" dur="1000" fill="hold"/>
                                        <p:tgtEl>
                                          <p:spTgt spid="17427"/>
                                        </p:tgtEl>
                                        <p:attrNameLst>
                                          <p:attrName>ppt_y</p:attrName>
                                        </p:attrNameLst>
                                      </p:cBhvr>
                                      <p:tavLst>
                                        <p:tav tm="0">
                                          <p:val>
                                            <p:strVal val="#ppt_y+.1"/>
                                          </p:val>
                                        </p:tav>
                                        <p:tav tm="100000">
                                          <p:val>
                                            <p:strVal val="#ppt_y"/>
                                          </p:val>
                                        </p:tav>
                                      </p:tavLst>
                                    </p:anim>
                                  </p:childTnLst>
                                </p:cTn>
                              </p:par>
                            </p:childTnLst>
                          </p:cTn>
                        </p:par>
                      </p:childTnLst>
                    </p:cTn>
                  </p:par>
                  <p:par>
                    <p:cTn id="94" fill="hold" nodeType="clickPar">
                      <p:stCondLst>
                        <p:cond delay="indefinite"/>
                      </p:stCondLst>
                      <p:childTnLst>
                        <p:par>
                          <p:cTn id="95" fill="hold" nodeType="withGroup">
                            <p:stCondLst>
                              <p:cond delay="0"/>
                            </p:stCondLst>
                            <p:childTnLst>
                              <p:par>
                                <p:cTn id="96" presetID="16" presetClass="entr" presetSubtype="21" fill="hold" grpId="0" nodeType="clickEffect">
                                  <p:stCondLst>
                                    <p:cond delay="0"/>
                                  </p:stCondLst>
                                  <p:childTnLst>
                                    <p:set>
                                      <p:cBhvr>
                                        <p:cTn id="97" dur="1" fill="hold">
                                          <p:stCondLst>
                                            <p:cond delay="0"/>
                                          </p:stCondLst>
                                        </p:cTn>
                                        <p:tgtEl>
                                          <p:spTgt spid="43"/>
                                        </p:tgtEl>
                                        <p:attrNameLst>
                                          <p:attrName>style.visibility</p:attrName>
                                        </p:attrNameLst>
                                      </p:cBhvr>
                                      <p:to>
                                        <p:strVal val="visible"/>
                                      </p:to>
                                    </p:set>
                                    <p:animEffect transition="in" filter="barn(inVertical)">
                                      <p:cBhvr>
                                        <p:cTn id="98" dur="500"/>
                                        <p:tgtEl>
                                          <p:spTgt spid="43"/>
                                        </p:tgtEl>
                                      </p:cBhvr>
                                    </p:animEffect>
                                  </p:childTnLst>
                                </p:cTn>
                              </p:par>
                              <p:par>
                                <p:cTn id="99" presetID="16" presetClass="entr" presetSubtype="21" fill="hold" nodeType="withEffect">
                                  <p:stCondLst>
                                    <p:cond delay="0"/>
                                  </p:stCondLst>
                                  <p:childTnLst>
                                    <p:set>
                                      <p:cBhvr>
                                        <p:cTn id="100" dur="1" fill="hold">
                                          <p:stCondLst>
                                            <p:cond delay="0"/>
                                          </p:stCondLst>
                                        </p:cTn>
                                        <p:tgtEl>
                                          <p:spTgt spid="11"/>
                                        </p:tgtEl>
                                        <p:attrNameLst>
                                          <p:attrName>style.visibility</p:attrName>
                                        </p:attrNameLst>
                                      </p:cBhvr>
                                      <p:to>
                                        <p:strVal val="visible"/>
                                      </p:to>
                                    </p:set>
                                    <p:animEffect transition="in" filter="barn(inVertical)">
                                      <p:cBhvr>
                                        <p:cTn id="101" dur="500"/>
                                        <p:tgtEl>
                                          <p:spTgt spid="11"/>
                                        </p:tgtEl>
                                      </p:cBhvr>
                                    </p:animEffect>
                                  </p:childTnLst>
                                </p:cTn>
                              </p:par>
                              <p:par>
                                <p:cTn id="102" presetID="16" presetClass="entr" presetSubtype="21" fill="hold" grpId="0" nodeType="withEffect">
                                  <p:stCondLst>
                                    <p:cond delay="0"/>
                                  </p:stCondLst>
                                  <p:childTnLst>
                                    <p:set>
                                      <p:cBhvr>
                                        <p:cTn id="103" dur="1" fill="hold">
                                          <p:stCondLst>
                                            <p:cond delay="0"/>
                                          </p:stCondLst>
                                        </p:cTn>
                                        <p:tgtEl>
                                          <p:spTgt spid="44"/>
                                        </p:tgtEl>
                                        <p:attrNameLst>
                                          <p:attrName>style.visibility</p:attrName>
                                        </p:attrNameLst>
                                      </p:cBhvr>
                                      <p:to>
                                        <p:strVal val="visible"/>
                                      </p:to>
                                    </p:set>
                                    <p:animEffect transition="in" filter="barn(inVertical)">
                                      <p:cBhvr>
                                        <p:cTn id="104" dur="500"/>
                                        <p:tgtEl>
                                          <p:spTgt spid="44"/>
                                        </p:tgtEl>
                                      </p:cBhvr>
                                    </p:animEffect>
                                  </p:childTnLst>
                                </p:cTn>
                              </p:par>
                            </p:childTnLst>
                          </p:cTn>
                        </p:par>
                      </p:childTnLst>
                    </p:cTn>
                  </p:par>
                  <p:par>
                    <p:cTn id="105" fill="hold" nodeType="clickPar">
                      <p:stCondLst>
                        <p:cond delay="indefinite"/>
                      </p:stCondLst>
                      <p:childTnLst>
                        <p:par>
                          <p:cTn id="106" fill="hold" nodeType="withGroup">
                            <p:stCondLst>
                              <p:cond delay="0"/>
                            </p:stCondLst>
                            <p:childTnLst>
                              <p:par>
                                <p:cTn id="107" presetID="16" presetClass="entr" presetSubtype="21" fill="hold" grpId="0" nodeType="clickEffect">
                                  <p:stCondLst>
                                    <p:cond delay="0"/>
                                  </p:stCondLst>
                                  <p:childTnLst>
                                    <p:set>
                                      <p:cBhvr>
                                        <p:cTn id="108" dur="1" fill="hold">
                                          <p:stCondLst>
                                            <p:cond delay="0"/>
                                          </p:stCondLst>
                                        </p:cTn>
                                        <p:tgtEl>
                                          <p:spTgt spid="42"/>
                                        </p:tgtEl>
                                        <p:attrNameLst>
                                          <p:attrName>style.visibility</p:attrName>
                                        </p:attrNameLst>
                                      </p:cBhvr>
                                      <p:to>
                                        <p:strVal val="visible"/>
                                      </p:to>
                                    </p:set>
                                    <p:animEffect transition="in" filter="barn(inVertical)">
                                      <p:cBhvr>
                                        <p:cTn id="109" dur="500"/>
                                        <p:tgtEl>
                                          <p:spTgt spid="42"/>
                                        </p:tgtEl>
                                      </p:cBhvr>
                                    </p:animEffect>
                                  </p:childTnLst>
                                </p:cTn>
                              </p:par>
                              <p:par>
                                <p:cTn id="110" presetID="16" presetClass="entr" presetSubtype="21" fill="hold" nodeType="withEffect">
                                  <p:stCondLst>
                                    <p:cond delay="0"/>
                                  </p:stCondLst>
                                  <p:childTnLst>
                                    <p:set>
                                      <p:cBhvr>
                                        <p:cTn id="111" dur="1" fill="hold">
                                          <p:stCondLst>
                                            <p:cond delay="0"/>
                                          </p:stCondLst>
                                        </p:cTn>
                                        <p:tgtEl>
                                          <p:spTgt spid="12"/>
                                        </p:tgtEl>
                                        <p:attrNameLst>
                                          <p:attrName>style.visibility</p:attrName>
                                        </p:attrNameLst>
                                      </p:cBhvr>
                                      <p:to>
                                        <p:strVal val="visible"/>
                                      </p:to>
                                    </p:set>
                                    <p:animEffect transition="in" filter="barn(inVertical)">
                                      <p:cBhvr>
                                        <p:cTn id="112" dur="500"/>
                                        <p:tgtEl>
                                          <p:spTgt spid="12"/>
                                        </p:tgtEl>
                                      </p:cBhvr>
                                    </p:animEffect>
                                  </p:childTnLst>
                                </p:cTn>
                              </p:par>
                              <p:par>
                                <p:cTn id="113" presetID="16" presetClass="entr" presetSubtype="21" fill="hold" grpId="0" nodeType="withEffect">
                                  <p:stCondLst>
                                    <p:cond delay="0"/>
                                  </p:stCondLst>
                                  <p:childTnLst>
                                    <p:set>
                                      <p:cBhvr>
                                        <p:cTn id="114" dur="1" fill="hold">
                                          <p:stCondLst>
                                            <p:cond delay="0"/>
                                          </p:stCondLst>
                                        </p:cTn>
                                        <p:tgtEl>
                                          <p:spTgt spid="45"/>
                                        </p:tgtEl>
                                        <p:attrNameLst>
                                          <p:attrName>style.visibility</p:attrName>
                                        </p:attrNameLst>
                                      </p:cBhvr>
                                      <p:to>
                                        <p:strVal val="visible"/>
                                      </p:to>
                                    </p:set>
                                    <p:animEffect transition="in" filter="barn(inVertical)">
                                      <p:cBhvr>
                                        <p:cTn id="115"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40" grpId="0" animBg="1"/>
      <p:bldP spid="42" grpId="0" animBg="1"/>
      <p:bldP spid="43" grpId="0" animBg="1"/>
      <p:bldP spid="39" grpId="0" animBg="1"/>
      <p:bldP spid="41" grpId="0" animBg="1"/>
      <p:bldP spid="45" grpId="0" animBg="1"/>
      <p:bldP spid="4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5 Rectángulo">
            <a:extLst>
              <a:ext uri="{FF2B5EF4-FFF2-40B4-BE49-F238E27FC236}">
                <a16:creationId xmlns:a16="http://schemas.microsoft.com/office/drawing/2014/main" id="{DCD331A6-B0EA-6BC3-0DB9-B07A39A34C4A}"/>
              </a:ext>
            </a:extLst>
          </p:cNvPr>
          <p:cNvSpPr>
            <a:spLocks noChangeArrowheads="1"/>
          </p:cNvSpPr>
          <p:nvPr/>
        </p:nvSpPr>
        <p:spPr bwMode="auto">
          <a:xfrm>
            <a:off x="642938" y="1428750"/>
            <a:ext cx="8177212" cy="335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s-ES" altLang="es-AR" sz="1400"/>
          </a:p>
          <a:p>
            <a:pPr eaLnBrk="1" hangingPunct="1"/>
            <a:r>
              <a:rPr lang="es-ES" altLang="es-AR" b="1"/>
              <a:t>Alternativas de interacción </a:t>
            </a:r>
          </a:p>
          <a:p>
            <a:pPr eaLnBrk="1" hangingPunct="1"/>
            <a:endParaRPr lang="es-ES" altLang="es-AR"/>
          </a:p>
          <a:p>
            <a:pPr eaLnBrk="1" hangingPunct="1"/>
            <a:r>
              <a:rPr lang="es-ES" altLang="es-AR">
                <a:latin typeface="Castellar" panose="020A0402060406010301" pitchFamily="18" charset="0"/>
              </a:rPr>
              <a:t>La academia y la práctica profesional habitual</a:t>
            </a:r>
            <a:endParaRPr lang="es-ES" altLang="es-AR" b="1">
              <a:latin typeface="Castellar" panose="020A0402060406010301" pitchFamily="18" charset="0"/>
            </a:endParaRPr>
          </a:p>
          <a:p>
            <a:pPr eaLnBrk="1" hangingPunct="1"/>
            <a:endParaRPr lang="es-ES" altLang="es-AR" b="1"/>
          </a:p>
          <a:p>
            <a:pPr eaLnBrk="1" hangingPunct="1"/>
            <a:endParaRPr lang="es-ES" altLang="es-AR" b="1"/>
          </a:p>
          <a:p>
            <a:pPr eaLnBrk="1" hangingPunct="1"/>
            <a:r>
              <a:rPr lang="es-ES" altLang="es-AR" b="1"/>
              <a:t>				</a:t>
            </a:r>
          </a:p>
          <a:p>
            <a:pPr eaLnBrk="1" hangingPunct="1"/>
            <a:r>
              <a:rPr lang="es-ES" altLang="es-AR" b="1"/>
              <a:t>			</a:t>
            </a:r>
          </a:p>
          <a:p>
            <a:pPr eaLnBrk="1" hangingPunct="1"/>
            <a:r>
              <a:rPr lang="es-ES" altLang="es-AR" b="1"/>
              <a:t>						bielas de compresión</a:t>
            </a:r>
          </a:p>
          <a:p>
            <a:pPr eaLnBrk="1" hangingPunct="1"/>
            <a:r>
              <a:rPr lang="es-ES" altLang="es-AR" b="1"/>
              <a:t>						bielas de tracción</a:t>
            </a:r>
          </a:p>
          <a:p>
            <a:pPr eaLnBrk="1" hangingPunct="1"/>
            <a:endParaRPr lang="es-ES" altLang="es-AR" b="1"/>
          </a:p>
          <a:p>
            <a:pPr eaLnBrk="1" hangingPunct="1"/>
            <a:r>
              <a:rPr lang="es-ES" altLang="es-AR" b="1"/>
              <a:t>					</a:t>
            </a:r>
          </a:p>
        </p:txBody>
      </p:sp>
      <p:cxnSp>
        <p:nvCxnSpPr>
          <p:cNvPr id="10" name="9 Conector recto">
            <a:extLst>
              <a:ext uri="{FF2B5EF4-FFF2-40B4-BE49-F238E27FC236}">
                <a16:creationId xmlns:a16="http://schemas.microsoft.com/office/drawing/2014/main" id="{07FE0F0F-4F79-F272-C4F3-262E436E0C15}"/>
              </a:ext>
            </a:extLst>
          </p:cNvPr>
          <p:cNvCxnSpPr/>
          <p:nvPr/>
        </p:nvCxnSpPr>
        <p:spPr>
          <a:xfrm>
            <a:off x="5148263" y="3716338"/>
            <a:ext cx="9144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13 Conector recto">
            <a:extLst>
              <a:ext uri="{FF2B5EF4-FFF2-40B4-BE49-F238E27FC236}">
                <a16:creationId xmlns:a16="http://schemas.microsoft.com/office/drawing/2014/main" id="{CB48FF01-AE87-A607-9DD5-F22852946F19}"/>
              </a:ext>
            </a:extLst>
          </p:cNvPr>
          <p:cNvCxnSpPr/>
          <p:nvPr/>
        </p:nvCxnSpPr>
        <p:spPr>
          <a:xfrm>
            <a:off x="5148263" y="3997325"/>
            <a:ext cx="9144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20485" name="Picture 2">
            <a:extLst>
              <a:ext uri="{FF2B5EF4-FFF2-40B4-BE49-F238E27FC236}">
                <a16:creationId xmlns:a16="http://schemas.microsoft.com/office/drawing/2014/main" id="{02A2BBD5-9952-02AD-0A2F-AE864F26A8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419" r="62219" b="80586"/>
          <a:stretch>
            <a:fillRect/>
          </a:stretch>
        </p:blipFill>
        <p:spPr bwMode="auto">
          <a:xfrm>
            <a:off x="179388" y="3060700"/>
            <a:ext cx="4654550"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3" name="22 Conector recto de flecha">
            <a:extLst>
              <a:ext uri="{FF2B5EF4-FFF2-40B4-BE49-F238E27FC236}">
                <a16:creationId xmlns:a16="http://schemas.microsoft.com/office/drawing/2014/main" id="{2879DBEB-CAE7-5051-6837-38CAE8126103}"/>
              </a:ext>
            </a:extLst>
          </p:cNvPr>
          <p:cNvCxnSpPr/>
          <p:nvPr/>
        </p:nvCxnSpPr>
        <p:spPr>
          <a:xfrm>
            <a:off x="2330450" y="3698875"/>
            <a:ext cx="0" cy="102552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1" name="40 Conector recto de flecha">
            <a:extLst>
              <a:ext uri="{FF2B5EF4-FFF2-40B4-BE49-F238E27FC236}">
                <a16:creationId xmlns:a16="http://schemas.microsoft.com/office/drawing/2014/main" id="{3EDA2B1A-1F53-AEDB-8787-89201A837EC2}"/>
              </a:ext>
            </a:extLst>
          </p:cNvPr>
          <p:cNvCxnSpPr/>
          <p:nvPr/>
        </p:nvCxnSpPr>
        <p:spPr>
          <a:xfrm>
            <a:off x="1116013" y="3683000"/>
            <a:ext cx="0" cy="102552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2" name="41 Conector recto de flecha">
            <a:extLst>
              <a:ext uri="{FF2B5EF4-FFF2-40B4-BE49-F238E27FC236}">
                <a16:creationId xmlns:a16="http://schemas.microsoft.com/office/drawing/2014/main" id="{BF769D9A-BF41-C6FF-E8A0-08B58C056325}"/>
              </a:ext>
            </a:extLst>
          </p:cNvPr>
          <p:cNvCxnSpPr/>
          <p:nvPr/>
        </p:nvCxnSpPr>
        <p:spPr>
          <a:xfrm>
            <a:off x="1403350" y="3683000"/>
            <a:ext cx="0" cy="102552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3" name="42 Conector recto de flecha">
            <a:extLst>
              <a:ext uri="{FF2B5EF4-FFF2-40B4-BE49-F238E27FC236}">
                <a16:creationId xmlns:a16="http://schemas.microsoft.com/office/drawing/2014/main" id="{4E54EAE7-284C-DFCF-27C6-AA7EA78CC182}"/>
              </a:ext>
            </a:extLst>
          </p:cNvPr>
          <p:cNvCxnSpPr/>
          <p:nvPr/>
        </p:nvCxnSpPr>
        <p:spPr>
          <a:xfrm>
            <a:off x="3276600" y="3698875"/>
            <a:ext cx="0" cy="102552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4" name="43 Conector recto de flecha">
            <a:extLst>
              <a:ext uri="{FF2B5EF4-FFF2-40B4-BE49-F238E27FC236}">
                <a16:creationId xmlns:a16="http://schemas.microsoft.com/office/drawing/2014/main" id="{81412B29-E74C-1996-FC4E-C1E24A3105D9}"/>
              </a:ext>
            </a:extLst>
          </p:cNvPr>
          <p:cNvCxnSpPr/>
          <p:nvPr/>
        </p:nvCxnSpPr>
        <p:spPr>
          <a:xfrm>
            <a:off x="1692275" y="3698875"/>
            <a:ext cx="0" cy="102552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5" name="44 Conector recto de flecha">
            <a:extLst>
              <a:ext uri="{FF2B5EF4-FFF2-40B4-BE49-F238E27FC236}">
                <a16:creationId xmlns:a16="http://schemas.microsoft.com/office/drawing/2014/main" id="{015779A0-7AF4-C384-5D50-EB4B274FBDEF}"/>
              </a:ext>
            </a:extLst>
          </p:cNvPr>
          <p:cNvCxnSpPr/>
          <p:nvPr/>
        </p:nvCxnSpPr>
        <p:spPr>
          <a:xfrm>
            <a:off x="2051050" y="3698875"/>
            <a:ext cx="0" cy="102552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6" name="45 Conector recto de flecha">
            <a:extLst>
              <a:ext uri="{FF2B5EF4-FFF2-40B4-BE49-F238E27FC236}">
                <a16:creationId xmlns:a16="http://schemas.microsoft.com/office/drawing/2014/main" id="{79CAB286-D15E-A4E9-DB8A-34EE4F39B317}"/>
              </a:ext>
            </a:extLst>
          </p:cNvPr>
          <p:cNvCxnSpPr/>
          <p:nvPr/>
        </p:nvCxnSpPr>
        <p:spPr>
          <a:xfrm>
            <a:off x="2627313" y="3698875"/>
            <a:ext cx="0" cy="102552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7" name="46 Conector recto de flecha">
            <a:extLst>
              <a:ext uri="{FF2B5EF4-FFF2-40B4-BE49-F238E27FC236}">
                <a16:creationId xmlns:a16="http://schemas.microsoft.com/office/drawing/2014/main" id="{F32FF9D6-25C2-4650-CF7E-4C5B80303851}"/>
              </a:ext>
            </a:extLst>
          </p:cNvPr>
          <p:cNvCxnSpPr/>
          <p:nvPr/>
        </p:nvCxnSpPr>
        <p:spPr>
          <a:xfrm>
            <a:off x="3563938" y="3698875"/>
            <a:ext cx="0" cy="102552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8" name="47 Conector recto de flecha">
            <a:extLst>
              <a:ext uri="{FF2B5EF4-FFF2-40B4-BE49-F238E27FC236}">
                <a16:creationId xmlns:a16="http://schemas.microsoft.com/office/drawing/2014/main" id="{81C9F5BD-5C58-0F81-5B9D-917BFFB70A62}"/>
              </a:ext>
            </a:extLst>
          </p:cNvPr>
          <p:cNvCxnSpPr/>
          <p:nvPr/>
        </p:nvCxnSpPr>
        <p:spPr>
          <a:xfrm>
            <a:off x="2987675" y="3698875"/>
            <a:ext cx="0" cy="102552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495" name="Rectangle 6">
            <a:extLst>
              <a:ext uri="{FF2B5EF4-FFF2-40B4-BE49-F238E27FC236}">
                <a16:creationId xmlns:a16="http://schemas.microsoft.com/office/drawing/2014/main" id="{96ECA445-AA88-7032-AEE9-AFF262A55DC2}"/>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INTERACCIÓN SUELO ESTRUCTURA</a:t>
            </a:r>
            <a:endParaRPr lang="es-ES_tradnl" altLang="es-AR" sz="2500" b="1">
              <a:latin typeface="Tw Cen MT" panose="020B0602020104020603"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5 Rectángulo">
            <a:extLst>
              <a:ext uri="{FF2B5EF4-FFF2-40B4-BE49-F238E27FC236}">
                <a16:creationId xmlns:a16="http://schemas.microsoft.com/office/drawing/2014/main" id="{C4A50896-3C0B-5A45-B5C1-B29CEE6282DD}"/>
              </a:ext>
            </a:extLst>
          </p:cNvPr>
          <p:cNvSpPr>
            <a:spLocks noChangeArrowheads="1"/>
          </p:cNvSpPr>
          <p:nvPr/>
        </p:nvSpPr>
        <p:spPr bwMode="auto">
          <a:xfrm>
            <a:off x="571500" y="1412875"/>
            <a:ext cx="8177213" cy="141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s-ES" altLang="es-AR" sz="1400"/>
          </a:p>
          <a:p>
            <a:pPr eaLnBrk="1" hangingPunct="1"/>
            <a:r>
              <a:rPr lang="es-ES" altLang="es-AR" b="1"/>
              <a:t>Alternativas de interacción</a:t>
            </a:r>
          </a:p>
          <a:p>
            <a:pPr eaLnBrk="1" hangingPunct="1"/>
            <a:endParaRPr lang="es-ES" altLang="es-AR" b="1"/>
          </a:p>
          <a:p>
            <a:pPr eaLnBrk="1" hangingPunct="1"/>
            <a:r>
              <a:rPr lang="es-ES" altLang="es-AR">
                <a:latin typeface="Castellar" panose="020A0402060406010301" pitchFamily="18" charset="0"/>
              </a:rPr>
              <a:t>La realidad</a:t>
            </a:r>
            <a:endParaRPr lang="es-ES" altLang="es-AR" b="1">
              <a:latin typeface="Castellar" panose="020A0402060406010301" pitchFamily="18" charset="0"/>
            </a:endParaRPr>
          </a:p>
          <a:p>
            <a:pPr eaLnBrk="1" hangingPunct="1"/>
            <a:r>
              <a:rPr lang="es-ES" altLang="es-AR" b="1"/>
              <a:t>						bielas de compresión</a:t>
            </a:r>
          </a:p>
        </p:txBody>
      </p:sp>
      <p:pic>
        <p:nvPicPr>
          <p:cNvPr id="21507" name="Picture 2">
            <a:extLst>
              <a:ext uri="{FF2B5EF4-FFF2-40B4-BE49-F238E27FC236}">
                <a16:creationId xmlns:a16="http://schemas.microsoft.com/office/drawing/2014/main" id="{6C7EC020-275E-58CC-7D38-50912BC1B9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419" r="62219" b="76439"/>
          <a:stretch>
            <a:fillRect/>
          </a:stretch>
        </p:blipFill>
        <p:spPr bwMode="auto">
          <a:xfrm>
            <a:off x="204788" y="2611438"/>
            <a:ext cx="4654550" cy="218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2">
            <a:extLst>
              <a:ext uri="{FF2B5EF4-FFF2-40B4-BE49-F238E27FC236}">
                <a16:creationId xmlns:a16="http://schemas.microsoft.com/office/drawing/2014/main" id="{AF3CE148-E5BE-F32D-56F5-1CD2BA4E9A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6019" r="62219" b="50000"/>
          <a:stretch>
            <a:fillRect/>
          </a:stretch>
        </p:blipFill>
        <p:spPr bwMode="auto">
          <a:xfrm>
            <a:off x="4114800" y="4221163"/>
            <a:ext cx="4633913"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Forma libre">
            <a:extLst>
              <a:ext uri="{FF2B5EF4-FFF2-40B4-BE49-F238E27FC236}">
                <a16:creationId xmlns:a16="http://schemas.microsoft.com/office/drawing/2014/main" id="{D055C720-59FF-E460-FA87-3B990C047739}"/>
              </a:ext>
            </a:extLst>
          </p:cNvPr>
          <p:cNvSpPr/>
          <p:nvPr/>
        </p:nvSpPr>
        <p:spPr>
          <a:xfrm>
            <a:off x="1052513" y="2938463"/>
            <a:ext cx="2655887" cy="1295400"/>
          </a:xfrm>
          <a:custGeom>
            <a:avLst/>
            <a:gdLst>
              <a:gd name="connsiteX0" fmla="*/ 0 w 2656115"/>
              <a:gd name="connsiteY0" fmla="*/ 1295459 h 1295459"/>
              <a:gd name="connsiteX1" fmla="*/ 1338943 w 2656115"/>
              <a:gd name="connsiteY1" fmla="*/ 59 h 1295459"/>
              <a:gd name="connsiteX2" fmla="*/ 2656115 w 2656115"/>
              <a:gd name="connsiteY2" fmla="*/ 1241030 h 1295459"/>
            </a:gdLst>
            <a:ahLst/>
            <a:cxnLst>
              <a:cxn ang="0">
                <a:pos x="connsiteX0" y="connsiteY0"/>
              </a:cxn>
              <a:cxn ang="0">
                <a:pos x="connsiteX1" y="connsiteY1"/>
              </a:cxn>
              <a:cxn ang="0">
                <a:pos x="connsiteX2" y="connsiteY2"/>
              </a:cxn>
            </a:cxnLst>
            <a:rect l="l" t="t" r="r" b="b"/>
            <a:pathLst>
              <a:path w="2656115" h="1295459">
                <a:moveTo>
                  <a:pt x="0" y="1295459"/>
                </a:moveTo>
                <a:cubicBezTo>
                  <a:pt x="448128" y="652294"/>
                  <a:pt x="896257" y="9130"/>
                  <a:pt x="1338943" y="59"/>
                </a:cubicBezTo>
                <a:cubicBezTo>
                  <a:pt x="1781629" y="-9012"/>
                  <a:pt x="2440215" y="1021502"/>
                  <a:pt x="2656115" y="1241030"/>
                </a:cubicBezTo>
              </a:path>
            </a:pathLst>
          </a:custGeom>
          <a:noFill/>
          <a:ln>
            <a:solidFill>
              <a:schemeClr val="tx1"/>
            </a:solidFill>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3" name="2 Forma libre">
            <a:extLst>
              <a:ext uri="{FF2B5EF4-FFF2-40B4-BE49-F238E27FC236}">
                <a16:creationId xmlns:a16="http://schemas.microsoft.com/office/drawing/2014/main" id="{48E66976-979D-2755-BE40-F679D2F34DCC}"/>
              </a:ext>
            </a:extLst>
          </p:cNvPr>
          <p:cNvSpPr/>
          <p:nvPr/>
        </p:nvSpPr>
        <p:spPr>
          <a:xfrm>
            <a:off x="1331913" y="3014663"/>
            <a:ext cx="2155825" cy="1239837"/>
          </a:xfrm>
          <a:custGeom>
            <a:avLst/>
            <a:gdLst>
              <a:gd name="connsiteX0" fmla="*/ 0 w 2155372"/>
              <a:gd name="connsiteY0" fmla="*/ 1230088 h 1240974"/>
              <a:gd name="connsiteX1" fmla="*/ 1045029 w 2155372"/>
              <a:gd name="connsiteY1" fmla="*/ 3 h 1240974"/>
              <a:gd name="connsiteX2" fmla="*/ 2155372 w 2155372"/>
              <a:gd name="connsiteY2" fmla="*/ 1240974 h 1240974"/>
            </a:gdLst>
            <a:ahLst/>
            <a:cxnLst>
              <a:cxn ang="0">
                <a:pos x="connsiteX0" y="connsiteY0"/>
              </a:cxn>
              <a:cxn ang="0">
                <a:pos x="connsiteX1" y="connsiteY1"/>
              </a:cxn>
              <a:cxn ang="0">
                <a:pos x="connsiteX2" y="connsiteY2"/>
              </a:cxn>
            </a:cxnLst>
            <a:rect l="l" t="t" r="r" b="b"/>
            <a:pathLst>
              <a:path w="2155372" h="1240974">
                <a:moveTo>
                  <a:pt x="0" y="1230088"/>
                </a:moveTo>
                <a:cubicBezTo>
                  <a:pt x="342900" y="614138"/>
                  <a:pt x="685800" y="-1811"/>
                  <a:pt x="1045029" y="3"/>
                </a:cubicBezTo>
                <a:cubicBezTo>
                  <a:pt x="1404258" y="1817"/>
                  <a:pt x="2155372" y="1240974"/>
                  <a:pt x="2155372" y="1240974"/>
                </a:cubicBezTo>
              </a:path>
            </a:pathLst>
          </a:custGeom>
          <a:noFill/>
          <a:ln>
            <a:solidFill>
              <a:schemeClr val="tx1"/>
            </a:solidFill>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7" name="6 Forma libre">
            <a:extLst>
              <a:ext uri="{FF2B5EF4-FFF2-40B4-BE49-F238E27FC236}">
                <a16:creationId xmlns:a16="http://schemas.microsoft.com/office/drawing/2014/main" id="{8DB36D6F-5768-9E5D-595F-B2D55A4816DE}"/>
              </a:ext>
            </a:extLst>
          </p:cNvPr>
          <p:cNvSpPr/>
          <p:nvPr/>
        </p:nvSpPr>
        <p:spPr>
          <a:xfrm>
            <a:off x="1012825" y="3275013"/>
            <a:ext cx="2667000" cy="947737"/>
          </a:xfrm>
          <a:custGeom>
            <a:avLst/>
            <a:gdLst>
              <a:gd name="connsiteX0" fmla="*/ 0 w 2667000"/>
              <a:gd name="connsiteY0" fmla="*/ 0 h 947062"/>
              <a:gd name="connsiteX1" fmla="*/ 1328058 w 2667000"/>
              <a:gd name="connsiteY1" fmla="*/ 947057 h 947062"/>
              <a:gd name="connsiteX2" fmla="*/ 2667000 w 2667000"/>
              <a:gd name="connsiteY2" fmla="*/ 10885 h 947062"/>
            </a:gdLst>
            <a:ahLst/>
            <a:cxnLst>
              <a:cxn ang="0">
                <a:pos x="connsiteX0" y="connsiteY0"/>
              </a:cxn>
              <a:cxn ang="0">
                <a:pos x="connsiteX1" y="connsiteY1"/>
              </a:cxn>
              <a:cxn ang="0">
                <a:pos x="connsiteX2" y="connsiteY2"/>
              </a:cxn>
            </a:cxnLst>
            <a:rect l="l" t="t" r="r" b="b"/>
            <a:pathLst>
              <a:path w="2667000" h="947062">
                <a:moveTo>
                  <a:pt x="0" y="0"/>
                </a:moveTo>
                <a:cubicBezTo>
                  <a:pt x="441779" y="472621"/>
                  <a:pt x="883558" y="945243"/>
                  <a:pt x="1328058" y="947057"/>
                </a:cubicBezTo>
                <a:cubicBezTo>
                  <a:pt x="1772558" y="948871"/>
                  <a:pt x="2219779" y="479878"/>
                  <a:pt x="2667000" y="10885"/>
                </a:cubicBezTo>
              </a:path>
            </a:pathLst>
          </a:custGeom>
          <a:noFill/>
          <a:ln>
            <a:solidFill>
              <a:srgbClr val="FF0000"/>
            </a:solidFill>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8" name="7 Forma libre">
            <a:extLst>
              <a:ext uri="{FF2B5EF4-FFF2-40B4-BE49-F238E27FC236}">
                <a16:creationId xmlns:a16="http://schemas.microsoft.com/office/drawing/2014/main" id="{45C13A96-34F6-38B1-3A96-C622FE45A711}"/>
              </a:ext>
            </a:extLst>
          </p:cNvPr>
          <p:cNvSpPr/>
          <p:nvPr/>
        </p:nvSpPr>
        <p:spPr>
          <a:xfrm>
            <a:off x="1304925" y="3097213"/>
            <a:ext cx="2124075" cy="1049337"/>
          </a:xfrm>
          <a:custGeom>
            <a:avLst/>
            <a:gdLst>
              <a:gd name="connsiteX0" fmla="*/ 56470 w 2124756"/>
              <a:gd name="connsiteY0" fmla="*/ 36034 h 1048409"/>
              <a:gd name="connsiteX1" fmla="*/ 110899 w 2124756"/>
              <a:gd name="connsiteY1" fmla="*/ 123120 h 1048409"/>
              <a:gd name="connsiteX2" fmla="*/ 1057956 w 2124756"/>
              <a:gd name="connsiteY2" fmla="*/ 1048406 h 1048409"/>
              <a:gd name="connsiteX3" fmla="*/ 2124756 w 2124756"/>
              <a:gd name="connsiteY3" fmla="*/ 112234 h 1048409"/>
            </a:gdLst>
            <a:ahLst/>
            <a:cxnLst>
              <a:cxn ang="0">
                <a:pos x="connsiteX0" y="connsiteY0"/>
              </a:cxn>
              <a:cxn ang="0">
                <a:pos x="connsiteX1" y="connsiteY1"/>
              </a:cxn>
              <a:cxn ang="0">
                <a:pos x="connsiteX2" y="connsiteY2"/>
              </a:cxn>
              <a:cxn ang="0">
                <a:pos x="connsiteX3" y="connsiteY3"/>
              </a:cxn>
            </a:cxnLst>
            <a:rect l="l" t="t" r="r" b="b"/>
            <a:pathLst>
              <a:path w="2124756" h="1048409">
                <a:moveTo>
                  <a:pt x="56470" y="36034"/>
                </a:moveTo>
                <a:cubicBezTo>
                  <a:pt x="227" y="-4788"/>
                  <a:pt x="-56015" y="-45609"/>
                  <a:pt x="110899" y="123120"/>
                </a:cubicBezTo>
                <a:cubicBezTo>
                  <a:pt x="277813" y="291849"/>
                  <a:pt x="722313" y="1050220"/>
                  <a:pt x="1057956" y="1048406"/>
                </a:cubicBezTo>
                <a:cubicBezTo>
                  <a:pt x="1393599" y="1046592"/>
                  <a:pt x="1759177" y="579413"/>
                  <a:pt x="2124756" y="112234"/>
                </a:cubicBezTo>
              </a:path>
            </a:pathLst>
          </a:custGeom>
          <a:noFill/>
          <a:ln>
            <a:solidFill>
              <a:srgbClr val="FF0000"/>
            </a:solidFill>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cxnSp>
        <p:nvCxnSpPr>
          <p:cNvPr id="10" name="9 Conector recto">
            <a:extLst>
              <a:ext uri="{FF2B5EF4-FFF2-40B4-BE49-F238E27FC236}">
                <a16:creationId xmlns:a16="http://schemas.microsoft.com/office/drawing/2014/main" id="{E7A2FCB1-542B-1728-B17D-5D18500158B5}"/>
              </a:ext>
            </a:extLst>
          </p:cNvPr>
          <p:cNvCxnSpPr/>
          <p:nvPr/>
        </p:nvCxnSpPr>
        <p:spPr>
          <a:xfrm>
            <a:off x="5148263" y="2644775"/>
            <a:ext cx="9144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13 Conector recto">
            <a:extLst>
              <a:ext uri="{FF2B5EF4-FFF2-40B4-BE49-F238E27FC236}">
                <a16:creationId xmlns:a16="http://schemas.microsoft.com/office/drawing/2014/main" id="{54991827-C2EA-CEA0-B5D7-135AEC6BA114}"/>
              </a:ext>
            </a:extLst>
          </p:cNvPr>
          <p:cNvCxnSpPr/>
          <p:nvPr/>
        </p:nvCxnSpPr>
        <p:spPr>
          <a:xfrm>
            <a:off x="5148263" y="2997200"/>
            <a:ext cx="9144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17 Forma libre">
            <a:extLst>
              <a:ext uri="{FF2B5EF4-FFF2-40B4-BE49-F238E27FC236}">
                <a16:creationId xmlns:a16="http://schemas.microsoft.com/office/drawing/2014/main" id="{FC880DBC-F4D5-E0CB-7BCC-DB47937D10DE}"/>
              </a:ext>
            </a:extLst>
          </p:cNvPr>
          <p:cNvSpPr/>
          <p:nvPr/>
        </p:nvSpPr>
        <p:spPr>
          <a:xfrm>
            <a:off x="1001713" y="3590925"/>
            <a:ext cx="2709862" cy="687388"/>
          </a:xfrm>
          <a:custGeom>
            <a:avLst/>
            <a:gdLst>
              <a:gd name="connsiteX0" fmla="*/ 0 w 2710543"/>
              <a:gd name="connsiteY0" fmla="*/ 152400 h 687410"/>
              <a:gd name="connsiteX1" fmla="*/ 1360714 w 2710543"/>
              <a:gd name="connsiteY1" fmla="*/ 685800 h 687410"/>
              <a:gd name="connsiteX2" fmla="*/ 2710543 w 2710543"/>
              <a:gd name="connsiteY2" fmla="*/ 0 h 687410"/>
            </a:gdLst>
            <a:ahLst/>
            <a:cxnLst>
              <a:cxn ang="0">
                <a:pos x="connsiteX0" y="connsiteY0"/>
              </a:cxn>
              <a:cxn ang="0">
                <a:pos x="connsiteX1" y="connsiteY1"/>
              </a:cxn>
              <a:cxn ang="0">
                <a:pos x="connsiteX2" y="connsiteY2"/>
              </a:cxn>
            </a:cxnLst>
            <a:rect l="l" t="t" r="r" b="b"/>
            <a:pathLst>
              <a:path w="2710543" h="687410">
                <a:moveTo>
                  <a:pt x="0" y="152400"/>
                </a:moveTo>
                <a:cubicBezTo>
                  <a:pt x="454478" y="431800"/>
                  <a:pt x="908957" y="711200"/>
                  <a:pt x="1360714" y="685800"/>
                </a:cubicBezTo>
                <a:cubicBezTo>
                  <a:pt x="1812471" y="660400"/>
                  <a:pt x="2500086" y="107043"/>
                  <a:pt x="2710543" y="0"/>
                </a:cubicBezTo>
              </a:path>
            </a:pathLst>
          </a:custGeom>
          <a:noFill/>
          <a:ln>
            <a:solidFill>
              <a:srgbClr val="FF0000"/>
            </a:solidFill>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19" name="18 Forma libre">
            <a:extLst>
              <a:ext uri="{FF2B5EF4-FFF2-40B4-BE49-F238E27FC236}">
                <a16:creationId xmlns:a16="http://schemas.microsoft.com/office/drawing/2014/main" id="{BAC2ADF9-F19F-B4AB-4D0A-59BF90698925}"/>
              </a:ext>
            </a:extLst>
          </p:cNvPr>
          <p:cNvSpPr/>
          <p:nvPr/>
        </p:nvSpPr>
        <p:spPr>
          <a:xfrm>
            <a:off x="979488" y="2833688"/>
            <a:ext cx="2743200" cy="1100137"/>
          </a:xfrm>
          <a:custGeom>
            <a:avLst/>
            <a:gdLst>
              <a:gd name="connsiteX0" fmla="*/ 0 w 2743200"/>
              <a:gd name="connsiteY0" fmla="*/ 1099530 h 1099530"/>
              <a:gd name="connsiteX1" fmla="*/ 1393372 w 2743200"/>
              <a:gd name="connsiteY1" fmla="*/ 73 h 1099530"/>
              <a:gd name="connsiteX2" fmla="*/ 2743200 w 2743200"/>
              <a:gd name="connsiteY2" fmla="*/ 1055987 h 1099530"/>
            </a:gdLst>
            <a:ahLst/>
            <a:cxnLst>
              <a:cxn ang="0">
                <a:pos x="connsiteX0" y="connsiteY0"/>
              </a:cxn>
              <a:cxn ang="0">
                <a:pos x="connsiteX1" y="connsiteY1"/>
              </a:cxn>
              <a:cxn ang="0">
                <a:pos x="connsiteX2" y="connsiteY2"/>
              </a:cxn>
            </a:cxnLst>
            <a:rect l="l" t="t" r="r" b="b"/>
            <a:pathLst>
              <a:path w="2743200" h="1099530">
                <a:moveTo>
                  <a:pt x="0" y="1099530"/>
                </a:moveTo>
                <a:cubicBezTo>
                  <a:pt x="468086" y="553430"/>
                  <a:pt x="936172" y="7330"/>
                  <a:pt x="1393372" y="73"/>
                </a:cubicBezTo>
                <a:cubicBezTo>
                  <a:pt x="1850572" y="-7184"/>
                  <a:pt x="2296886" y="524401"/>
                  <a:pt x="2743200" y="1055987"/>
                </a:cubicBezTo>
              </a:path>
            </a:pathLst>
          </a:custGeom>
          <a:noFill/>
          <a:ln>
            <a:solidFill>
              <a:schemeClr val="tx1"/>
            </a:solidFill>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27" name="26 Forma libre">
            <a:extLst>
              <a:ext uri="{FF2B5EF4-FFF2-40B4-BE49-F238E27FC236}">
                <a16:creationId xmlns:a16="http://schemas.microsoft.com/office/drawing/2014/main" id="{FFCED9BC-18DC-65DB-32C5-DBCBFDCACD0D}"/>
              </a:ext>
            </a:extLst>
          </p:cNvPr>
          <p:cNvSpPr/>
          <p:nvPr/>
        </p:nvSpPr>
        <p:spPr>
          <a:xfrm>
            <a:off x="4997450" y="4583113"/>
            <a:ext cx="2655888" cy="1295400"/>
          </a:xfrm>
          <a:custGeom>
            <a:avLst/>
            <a:gdLst>
              <a:gd name="connsiteX0" fmla="*/ 0 w 2656115"/>
              <a:gd name="connsiteY0" fmla="*/ 1295459 h 1295459"/>
              <a:gd name="connsiteX1" fmla="*/ 1338943 w 2656115"/>
              <a:gd name="connsiteY1" fmla="*/ 59 h 1295459"/>
              <a:gd name="connsiteX2" fmla="*/ 2656115 w 2656115"/>
              <a:gd name="connsiteY2" fmla="*/ 1241030 h 1295459"/>
            </a:gdLst>
            <a:ahLst/>
            <a:cxnLst>
              <a:cxn ang="0">
                <a:pos x="connsiteX0" y="connsiteY0"/>
              </a:cxn>
              <a:cxn ang="0">
                <a:pos x="connsiteX1" y="connsiteY1"/>
              </a:cxn>
              <a:cxn ang="0">
                <a:pos x="connsiteX2" y="connsiteY2"/>
              </a:cxn>
            </a:cxnLst>
            <a:rect l="l" t="t" r="r" b="b"/>
            <a:pathLst>
              <a:path w="2656115" h="1295459">
                <a:moveTo>
                  <a:pt x="0" y="1295459"/>
                </a:moveTo>
                <a:cubicBezTo>
                  <a:pt x="448128" y="652294"/>
                  <a:pt x="896257" y="9130"/>
                  <a:pt x="1338943" y="59"/>
                </a:cubicBezTo>
                <a:cubicBezTo>
                  <a:pt x="1781629" y="-9012"/>
                  <a:pt x="2440215" y="1021502"/>
                  <a:pt x="2656115" y="1241030"/>
                </a:cubicBezTo>
              </a:path>
            </a:pathLst>
          </a:custGeom>
          <a:noFill/>
          <a:ln>
            <a:solidFill>
              <a:srgbClr val="FF0000"/>
            </a:solidFill>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28" name="27 Forma libre">
            <a:extLst>
              <a:ext uri="{FF2B5EF4-FFF2-40B4-BE49-F238E27FC236}">
                <a16:creationId xmlns:a16="http://schemas.microsoft.com/office/drawing/2014/main" id="{F8EE66D5-88B8-3D71-A4CE-CF10EDD3226B}"/>
              </a:ext>
            </a:extLst>
          </p:cNvPr>
          <p:cNvSpPr/>
          <p:nvPr/>
        </p:nvSpPr>
        <p:spPr>
          <a:xfrm>
            <a:off x="5276850" y="4659313"/>
            <a:ext cx="2155825" cy="1239837"/>
          </a:xfrm>
          <a:custGeom>
            <a:avLst/>
            <a:gdLst>
              <a:gd name="connsiteX0" fmla="*/ 0 w 2155372"/>
              <a:gd name="connsiteY0" fmla="*/ 1230088 h 1240974"/>
              <a:gd name="connsiteX1" fmla="*/ 1045029 w 2155372"/>
              <a:gd name="connsiteY1" fmla="*/ 3 h 1240974"/>
              <a:gd name="connsiteX2" fmla="*/ 2155372 w 2155372"/>
              <a:gd name="connsiteY2" fmla="*/ 1240974 h 1240974"/>
            </a:gdLst>
            <a:ahLst/>
            <a:cxnLst>
              <a:cxn ang="0">
                <a:pos x="connsiteX0" y="connsiteY0"/>
              </a:cxn>
              <a:cxn ang="0">
                <a:pos x="connsiteX1" y="connsiteY1"/>
              </a:cxn>
              <a:cxn ang="0">
                <a:pos x="connsiteX2" y="connsiteY2"/>
              </a:cxn>
            </a:cxnLst>
            <a:rect l="l" t="t" r="r" b="b"/>
            <a:pathLst>
              <a:path w="2155372" h="1240974">
                <a:moveTo>
                  <a:pt x="0" y="1230088"/>
                </a:moveTo>
                <a:cubicBezTo>
                  <a:pt x="342900" y="614138"/>
                  <a:pt x="685800" y="-1811"/>
                  <a:pt x="1045029" y="3"/>
                </a:cubicBezTo>
                <a:cubicBezTo>
                  <a:pt x="1404258" y="1817"/>
                  <a:pt x="2155372" y="1240974"/>
                  <a:pt x="2155372" y="1240974"/>
                </a:cubicBezTo>
              </a:path>
            </a:pathLst>
          </a:custGeom>
          <a:noFill/>
          <a:ln>
            <a:solidFill>
              <a:srgbClr val="FF0000"/>
            </a:solidFill>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32" name="31 Forma libre">
            <a:extLst>
              <a:ext uri="{FF2B5EF4-FFF2-40B4-BE49-F238E27FC236}">
                <a16:creationId xmlns:a16="http://schemas.microsoft.com/office/drawing/2014/main" id="{0C8BC206-5C17-4360-2B18-DF51BCCD7B55}"/>
              </a:ext>
            </a:extLst>
          </p:cNvPr>
          <p:cNvSpPr/>
          <p:nvPr/>
        </p:nvSpPr>
        <p:spPr>
          <a:xfrm>
            <a:off x="4924425" y="4451350"/>
            <a:ext cx="2743200" cy="1100138"/>
          </a:xfrm>
          <a:custGeom>
            <a:avLst/>
            <a:gdLst>
              <a:gd name="connsiteX0" fmla="*/ 0 w 2743200"/>
              <a:gd name="connsiteY0" fmla="*/ 1099530 h 1099530"/>
              <a:gd name="connsiteX1" fmla="*/ 1393372 w 2743200"/>
              <a:gd name="connsiteY1" fmla="*/ 73 h 1099530"/>
              <a:gd name="connsiteX2" fmla="*/ 2743200 w 2743200"/>
              <a:gd name="connsiteY2" fmla="*/ 1055987 h 1099530"/>
            </a:gdLst>
            <a:ahLst/>
            <a:cxnLst>
              <a:cxn ang="0">
                <a:pos x="connsiteX0" y="connsiteY0"/>
              </a:cxn>
              <a:cxn ang="0">
                <a:pos x="connsiteX1" y="connsiteY1"/>
              </a:cxn>
              <a:cxn ang="0">
                <a:pos x="connsiteX2" y="connsiteY2"/>
              </a:cxn>
            </a:cxnLst>
            <a:rect l="l" t="t" r="r" b="b"/>
            <a:pathLst>
              <a:path w="2743200" h="1099530">
                <a:moveTo>
                  <a:pt x="0" y="1099530"/>
                </a:moveTo>
                <a:cubicBezTo>
                  <a:pt x="468086" y="553430"/>
                  <a:pt x="936172" y="7330"/>
                  <a:pt x="1393372" y="73"/>
                </a:cubicBezTo>
                <a:cubicBezTo>
                  <a:pt x="1850572" y="-7184"/>
                  <a:pt x="2296886" y="524401"/>
                  <a:pt x="2743200" y="1055987"/>
                </a:cubicBezTo>
              </a:path>
            </a:pathLst>
          </a:custGeom>
          <a:noFill/>
          <a:ln>
            <a:solidFill>
              <a:srgbClr val="FF0000"/>
            </a:solidFill>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39" name="38 Forma libre">
            <a:extLst>
              <a:ext uri="{FF2B5EF4-FFF2-40B4-BE49-F238E27FC236}">
                <a16:creationId xmlns:a16="http://schemas.microsoft.com/office/drawing/2014/main" id="{AF305598-F96A-651D-D8FC-8447F99861BC}"/>
              </a:ext>
            </a:extLst>
          </p:cNvPr>
          <p:cNvSpPr/>
          <p:nvPr/>
        </p:nvSpPr>
        <p:spPr>
          <a:xfrm>
            <a:off x="5003800" y="4914900"/>
            <a:ext cx="1201738" cy="993775"/>
          </a:xfrm>
          <a:custGeom>
            <a:avLst/>
            <a:gdLst>
              <a:gd name="connsiteX0" fmla="*/ 0 w 1132114"/>
              <a:gd name="connsiteY0" fmla="*/ 0 h 1099458"/>
              <a:gd name="connsiteX1" fmla="*/ 870857 w 1132114"/>
              <a:gd name="connsiteY1" fmla="*/ 729343 h 1099458"/>
              <a:gd name="connsiteX2" fmla="*/ 1132114 w 1132114"/>
              <a:gd name="connsiteY2" fmla="*/ 1099458 h 1099458"/>
            </a:gdLst>
            <a:ahLst/>
            <a:cxnLst>
              <a:cxn ang="0">
                <a:pos x="connsiteX0" y="connsiteY0"/>
              </a:cxn>
              <a:cxn ang="0">
                <a:pos x="connsiteX1" y="connsiteY1"/>
              </a:cxn>
              <a:cxn ang="0">
                <a:pos x="connsiteX2" y="connsiteY2"/>
              </a:cxn>
            </a:cxnLst>
            <a:rect l="l" t="t" r="r" b="b"/>
            <a:pathLst>
              <a:path w="1132114" h="1099458">
                <a:moveTo>
                  <a:pt x="0" y="0"/>
                </a:moveTo>
                <a:cubicBezTo>
                  <a:pt x="341085" y="273050"/>
                  <a:pt x="682171" y="546100"/>
                  <a:pt x="870857" y="729343"/>
                </a:cubicBezTo>
                <a:cubicBezTo>
                  <a:pt x="1059543" y="912586"/>
                  <a:pt x="1104900" y="1046844"/>
                  <a:pt x="1132114" y="1099458"/>
                </a:cubicBezTo>
              </a:path>
            </a:pathLst>
          </a:custGeom>
          <a:noFill/>
          <a:ln>
            <a:solidFill>
              <a:schemeClr val="tx1"/>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50" name="49 Forma libre">
            <a:extLst>
              <a:ext uri="{FF2B5EF4-FFF2-40B4-BE49-F238E27FC236}">
                <a16:creationId xmlns:a16="http://schemas.microsoft.com/office/drawing/2014/main" id="{184DB5CE-7874-25B2-0416-216F826F1D24}"/>
              </a:ext>
            </a:extLst>
          </p:cNvPr>
          <p:cNvSpPr/>
          <p:nvPr/>
        </p:nvSpPr>
        <p:spPr>
          <a:xfrm>
            <a:off x="5319713" y="4899025"/>
            <a:ext cx="976312" cy="1000125"/>
          </a:xfrm>
          <a:custGeom>
            <a:avLst/>
            <a:gdLst>
              <a:gd name="connsiteX0" fmla="*/ 0 w 1132114"/>
              <a:gd name="connsiteY0" fmla="*/ 0 h 1099458"/>
              <a:gd name="connsiteX1" fmla="*/ 870857 w 1132114"/>
              <a:gd name="connsiteY1" fmla="*/ 729343 h 1099458"/>
              <a:gd name="connsiteX2" fmla="*/ 1132114 w 1132114"/>
              <a:gd name="connsiteY2" fmla="*/ 1099458 h 1099458"/>
            </a:gdLst>
            <a:ahLst/>
            <a:cxnLst>
              <a:cxn ang="0">
                <a:pos x="connsiteX0" y="connsiteY0"/>
              </a:cxn>
              <a:cxn ang="0">
                <a:pos x="connsiteX1" y="connsiteY1"/>
              </a:cxn>
              <a:cxn ang="0">
                <a:pos x="connsiteX2" y="connsiteY2"/>
              </a:cxn>
            </a:cxnLst>
            <a:rect l="l" t="t" r="r" b="b"/>
            <a:pathLst>
              <a:path w="1132114" h="1099458">
                <a:moveTo>
                  <a:pt x="0" y="0"/>
                </a:moveTo>
                <a:cubicBezTo>
                  <a:pt x="341085" y="273050"/>
                  <a:pt x="682171" y="546100"/>
                  <a:pt x="870857" y="729343"/>
                </a:cubicBezTo>
                <a:cubicBezTo>
                  <a:pt x="1059543" y="912586"/>
                  <a:pt x="1104900" y="1046844"/>
                  <a:pt x="1132114" y="1099458"/>
                </a:cubicBezTo>
              </a:path>
            </a:pathLst>
          </a:custGeom>
          <a:noFill/>
          <a:ln>
            <a:solidFill>
              <a:schemeClr val="tx1"/>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51" name="50 Forma libre">
            <a:extLst>
              <a:ext uri="{FF2B5EF4-FFF2-40B4-BE49-F238E27FC236}">
                <a16:creationId xmlns:a16="http://schemas.microsoft.com/office/drawing/2014/main" id="{47DB0981-0681-D56E-1C71-DF0CF6EF7753}"/>
              </a:ext>
            </a:extLst>
          </p:cNvPr>
          <p:cNvSpPr/>
          <p:nvPr/>
        </p:nvSpPr>
        <p:spPr>
          <a:xfrm>
            <a:off x="4924425" y="5086350"/>
            <a:ext cx="1138238" cy="812800"/>
          </a:xfrm>
          <a:custGeom>
            <a:avLst/>
            <a:gdLst>
              <a:gd name="connsiteX0" fmla="*/ 0 w 1132114"/>
              <a:gd name="connsiteY0" fmla="*/ 0 h 1099458"/>
              <a:gd name="connsiteX1" fmla="*/ 870857 w 1132114"/>
              <a:gd name="connsiteY1" fmla="*/ 729343 h 1099458"/>
              <a:gd name="connsiteX2" fmla="*/ 1132114 w 1132114"/>
              <a:gd name="connsiteY2" fmla="*/ 1099458 h 1099458"/>
            </a:gdLst>
            <a:ahLst/>
            <a:cxnLst>
              <a:cxn ang="0">
                <a:pos x="connsiteX0" y="connsiteY0"/>
              </a:cxn>
              <a:cxn ang="0">
                <a:pos x="connsiteX1" y="connsiteY1"/>
              </a:cxn>
              <a:cxn ang="0">
                <a:pos x="connsiteX2" y="connsiteY2"/>
              </a:cxn>
            </a:cxnLst>
            <a:rect l="l" t="t" r="r" b="b"/>
            <a:pathLst>
              <a:path w="1132114" h="1099458">
                <a:moveTo>
                  <a:pt x="0" y="0"/>
                </a:moveTo>
                <a:cubicBezTo>
                  <a:pt x="341085" y="273050"/>
                  <a:pt x="682171" y="546100"/>
                  <a:pt x="870857" y="729343"/>
                </a:cubicBezTo>
                <a:cubicBezTo>
                  <a:pt x="1059543" y="912586"/>
                  <a:pt x="1104900" y="1046844"/>
                  <a:pt x="1132114" y="1099458"/>
                </a:cubicBezTo>
              </a:path>
            </a:pathLst>
          </a:custGeom>
          <a:noFill/>
          <a:ln>
            <a:solidFill>
              <a:schemeClr val="tx1"/>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52" name="51 Forma libre">
            <a:extLst>
              <a:ext uri="{FF2B5EF4-FFF2-40B4-BE49-F238E27FC236}">
                <a16:creationId xmlns:a16="http://schemas.microsoft.com/office/drawing/2014/main" id="{5B33CF72-BFBD-330C-277F-B6F1C5886B97}"/>
              </a:ext>
            </a:extLst>
          </p:cNvPr>
          <p:cNvSpPr/>
          <p:nvPr/>
        </p:nvSpPr>
        <p:spPr>
          <a:xfrm flipH="1">
            <a:off x="6300788" y="4724400"/>
            <a:ext cx="719137" cy="1157288"/>
          </a:xfrm>
          <a:custGeom>
            <a:avLst/>
            <a:gdLst>
              <a:gd name="connsiteX0" fmla="*/ 0 w 1132114"/>
              <a:gd name="connsiteY0" fmla="*/ 0 h 1099458"/>
              <a:gd name="connsiteX1" fmla="*/ 870857 w 1132114"/>
              <a:gd name="connsiteY1" fmla="*/ 729343 h 1099458"/>
              <a:gd name="connsiteX2" fmla="*/ 1132114 w 1132114"/>
              <a:gd name="connsiteY2" fmla="*/ 1099458 h 1099458"/>
            </a:gdLst>
            <a:ahLst/>
            <a:cxnLst>
              <a:cxn ang="0">
                <a:pos x="connsiteX0" y="connsiteY0"/>
              </a:cxn>
              <a:cxn ang="0">
                <a:pos x="connsiteX1" y="connsiteY1"/>
              </a:cxn>
              <a:cxn ang="0">
                <a:pos x="connsiteX2" y="connsiteY2"/>
              </a:cxn>
            </a:cxnLst>
            <a:rect l="l" t="t" r="r" b="b"/>
            <a:pathLst>
              <a:path w="1132114" h="1099458">
                <a:moveTo>
                  <a:pt x="0" y="0"/>
                </a:moveTo>
                <a:cubicBezTo>
                  <a:pt x="341085" y="273050"/>
                  <a:pt x="682171" y="546100"/>
                  <a:pt x="870857" y="729343"/>
                </a:cubicBezTo>
                <a:cubicBezTo>
                  <a:pt x="1059543" y="912586"/>
                  <a:pt x="1104900" y="1046844"/>
                  <a:pt x="1132114" y="1099458"/>
                </a:cubicBezTo>
              </a:path>
            </a:pathLst>
          </a:custGeom>
          <a:noFill/>
          <a:ln>
            <a:solidFill>
              <a:schemeClr val="tx1"/>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53" name="52 Forma libre">
            <a:extLst>
              <a:ext uri="{FF2B5EF4-FFF2-40B4-BE49-F238E27FC236}">
                <a16:creationId xmlns:a16="http://schemas.microsoft.com/office/drawing/2014/main" id="{16EB6F37-95B6-B61A-F432-D07C506CD6DF}"/>
              </a:ext>
            </a:extLst>
          </p:cNvPr>
          <p:cNvSpPr/>
          <p:nvPr/>
        </p:nvSpPr>
        <p:spPr>
          <a:xfrm flipH="1">
            <a:off x="6372225" y="4822825"/>
            <a:ext cx="987425" cy="1058863"/>
          </a:xfrm>
          <a:custGeom>
            <a:avLst/>
            <a:gdLst>
              <a:gd name="connsiteX0" fmla="*/ 0 w 1132114"/>
              <a:gd name="connsiteY0" fmla="*/ 0 h 1099458"/>
              <a:gd name="connsiteX1" fmla="*/ 870857 w 1132114"/>
              <a:gd name="connsiteY1" fmla="*/ 729343 h 1099458"/>
              <a:gd name="connsiteX2" fmla="*/ 1132114 w 1132114"/>
              <a:gd name="connsiteY2" fmla="*/ 1099458 h 1099458"/>
            </a:gdLst>
            <a:ahLst/>
            <a:cxnLst>
              <a:cxn ang="0">
                <a:pos x="connsiteX0" y="connsiteY0"/>
              </a:cxn>
              <a:cxn ang="0">
                <a:pos x="connsiteX1" y="connsiteY1"/>
              </a:cxn>
              <a:cxn ang="0">
                <a:pos x="connsiteX2" y="connsiteY2"/>
              </a:cxn>
            </a:cxnLst>
            <a:rect l="l" t="t" r="r" b="b"/>
            <a:pathLst>
              <a:path w="1132114" h="1099458">
                <a:moveTo>
                  <a:pt x="0" y="0"/>
                </a:moveTo>
                <a:cubicBezTo>
                  <a:pt x="341085" y="273050"/>
                  <a:pt x="682171" y="546100"/>
                  <a:pt x="870857" y="729343"/>
                </a:cubicBezTo>
                <a:cubicBezTo>
                  <a:pt x="1059543" y="912586"/>
                  <a:pt x="1104900" y="1046844"/>
                  <a:pt x="1132114" y="1099458"/>
                </a:cubicBezTo>
              </a:path>
            </a:pathLst>
          </a:custGeom>
          <a:noFill/>
          <a:ln>
            <a:solidFill>
              <a:schemeClr val="tx1"/>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54" name="53 Forma libre">
            <a:extLst>
              <a:ext uri="{FF2B5EF4-FFF2-40B4-BE49-F238E27FC236}">
                <a16:creationId xmlns:a16="http://schemas.microsoft.com/office/drawing/2014/main" id="{22D476CF-333D-5B25-70BD-97921FC01A49}"/>
              </a:ext>
            </a:extLst>
          </p:cNvPr>
          <p:cNvSpPr/>
          <p:nvPr/>
        </p:nvSpPr>
        <p:spPr>
          <a:xfrm flipH="1">
            <a:off x="6443663" y="5002213"/>
            <a:ext cx="1081087" cy="901700"/>
          </a:xfrm>
          <a:custGeom>
            <a:avLst/>
            <a:gdLst>
              <a:gd name="connsiteX0" fmla="*/ 0 w 1132114"/>
              <a:gd name="connsiteY0" fmla="*/ 0 h 1099458"/>
              <a:gd name="connsiteX1" fmla="*/ 870857 w 1132114"/>
              <a:gd name="connsiteY1" fmla="*/ 729343 h 1099458"/>
              <a:gd name="connsiteX2" fmla="*/ 1132114 w 1132114"/>
              <a:gd name="connsiteY2" fmla="*/ 1099458 h 1099458"/>
            </a:gdLst>
            <a:ahLst/>
            <a:cxnLst>
              <a:cxn ang="0">
                <a:pos x="connsiteX0" y="connsiteY0"/>
              </a:cxn>
              <a:cxn ang="0">
                <a:pos x="connsiteX1" y="connsiteY1"/>
              </a:cxn>
              <a:cxn ang="0">
                <a:pos x="connsiteX2" y="connsiteY2"/>
              </a:cxn>
            </a:cxnLst>
            <a:rect l="l" t="t" r="r" b="b"/>
            <a:pathLst>
              <a:path w="1132114" h="1099458">
                <a:moveTo>
                  <a:pt x="0" y="0"/>
                </a:moveTo>
                <a:cubicBezTo>
                  <a:pt x="341085" y="273050"/>
                  <a:pt x="682171" y="546100"/>
                  <a:pt x="870857" y="729343"/>
                </a:cubicBezTo>
                <a:cubicBezTo>
                  <a:pt x="1059543" y="912586"/>
                  <a:pt x="1104900" y="1046844"/>
                  <a:pt x="1132114" y="1099458"/>
                </a:cubicBezTo>
              </a:path>
            </a:pathLst>
          </a:custGeom>
          <a:noFill/>
          <a:ln>
            <a:solidFill>
              <a:schemeClr val="tx1"/>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24" name="15 Rectángulo">
            <a:extLst>
              <a:ext uri="{FF2B5EF4-FFF2-40B4-BE49-F238E27FC236}">
                <a16:creationId xmlns:a16="http://schemas.microsoft.com/office/drawing/2014/main" id="{25098190-4F65-24D6-6BE7-98B6847C5997}"/>
              </a:ext>
            </a:extLst>
          </p:cNvPr>
          <p:cNvSpPr>
            <a:spLocks noChangeArrowheads="1"/>
          </p:cNvSpPr>
          <p:nvPr/>
        </p:nvSpPr>
        <p:spPr bwMode="auto">
          <a:xfrm>
            <a:off x="6048375" y="2808288"/>
            <a:ext cx="21288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ES" altLang="es-AR" b="1"/>
              <a:t>bielas de tracción</a:t>
            </a:r>
          </a:p>
        </p:txBody>
      </p:sp>
      <p:sp>
        <p:nvSpPr>
          <p:cNvPr id="21527" name="Rectangle 6">
            <a:extLst>
              <a:ext uri="{FF2B5EF4-FFF2-40B4-BE49-F238E27FC236}">
                <a16:creationId xmlns:a16="http://schemas.microsoft.com/office/drawing/2014/main" id="{C352A5C7-D561-6521-EB4D-FBCB8DA5A755}"/>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INTERACCIÓN SUELO ESTRUCTURA</a:t>
            </a:r>
            <a:endParaRPr lang="es-ES_tradnl" altLang="es-AR" sz="2500" b="1">
              <a:latin typeface="Tw Cen MT" panose="020B0602020104020603"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par>
                                <p:cTn id="11" presetID="22" presetClass="entr" presetSubtype="4"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down)">
                                      <p:cBhvr>
                                        <p:cTn id="13" dur="500"/>
                                        <p:tgtEl>
                                          <p:spTgt spid="18"/>
                                        </p:tgtEl>
                                      </p:cBhvr>
                                    </p:animEffect>
                                  </p:childTnLst>
                                </p:cTn>
                              </p:par>
                              <p:par>
                                <p:cTn id="14" presetID="22" presetClass="entr" presetSubtype="4"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down)">
                                      <p:cBhvr>
                                        <p:cTn id="16" dur="500"/>
                                        <p:tgtEl>
                                          <p:spTgt spid="14"/>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wipe(down)">
                                      <p:cBhvr>
                                        <p:cTn id="19" dur="500"/>
                                        <p:tgtEl>
                                          <p:spTgt spid="24"/>
                                        </p:tgtEl>
                                      </p:cBhvr>
                                    </p:animEffect>
                                  </p:childTnLst>
                                </p:cTn>
                              </p:par>
                              <p:par>
                                <p:cTn id="20" presetID="22" presetClass="entr" presetSubtype="4" fill="hold" nodeType="with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wipe(down)">
                                      <p:cBhvr>
                                        <p:cTn id="22" dur="500"/>
                                        <p:tgtEl>
                                          <p:spTgt spid="32"/>
                                        </p:tgtEl>
                                      </p:cBhvr>
                                    </p:animEffect>
                                  </p:childTnLst>
                                </p:cTn>
                              </p:par>
                              <p:par>
                                <p:cTn id="23" presetID="22" presetClass="entr" presetSubtype="4" fill="hold"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wipe(down)">
                                      <p:cBhvr>
                                        <p:cTn id="25" dur="500"/>
                                        <p:tgtEl>
                                          <p:spTgt spid="27"/>
                                        </p:tgtEl>
                                      </p:cBhvr>
                                    </p:animEffect>
                                  </p:childTnLst>
                                </p:cTn>
                              </p:par>
                              <p:par>
                                <p:cTn id="26" presetID="22" presetClass="entr" presetSubtype="4" fill="hold"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wipe(down)">
                                      <p:cBhvr>
                                        <p:cTn id="2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5 Rectángulo">
            <a:extLst>
              <a:ext uri="{FF2B5EF4-FFF2-40B4-BE49-F238E27FC236}">
                <a16:creationId xmlns:a16="http://schemas.microsoft.com/office/drawing/2014/main" id="{4431D8E8-1ADC-2C1C-182D-ECF11BC47447}"/>
              </a:ext>
            </a:extLst>
          </p:cNvPr>
          <p:cNvSpPr>
            <a:spLocks noChangeArrowheads="1"/>
          </p:cNvSpPr>
          <p:nvPr/>
        </p:nvSpPr>
        <p:spPr bwMode="auto">
          <a:xfrm>
            <a:off x="571500" y="1273175"/>
            <a:ext cx="8177213"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s-ES" altLang="es-AR" sz="1400"/>
          </a:p>
          <a:p>
            <a:pPr eaLnBrk="1" hangingPunct="1"/>
            <a:r>
              <a:rPr lang="es-ES" altLang="es-AR" b="1"/>
              <a:t>Alternativas de interacción</a:t>
            </a:r>
          </a:p>
          <a:p>
            <a:pPr eaLnBrk="1" hangingPunct="1"/>
            <a:endParaRPr lang="es-ES" altLang="es-AR" b="1"/>
          </a:p>
          <a:p>
            <a:pPr eaLnBrk="1" hangingPunct="1"/>
            <a:r>
              <a:rPr lang="es-ES" altLang="es-AR">
                <a:latin typeface="Castellar" panose="020A0402060406010301" pitchFamily="18" charset="0"/>
              </a:rPr>
              <a:t>La realidad</a:t>
            </a:r>
            <a:endParaRPr lang="es-ES" altLang="es-AR" b="1">
              <a:latin typeface="Castellar" panose="020A0402060406010301" pitchFamily="18" charset="0"/>
            </a:endParaRPr>
          </a:p>
          <a:p>
            <a:pPr eaLnBrk="1" hangingPunct="1"/>
            <a:r>
              <a:rPr lang="es-ES" altLang="es-AR" b="1"/>
              <a:t>						bielas de compresión</a:t>
            </a:r>
          </a:p>
          <a:p>
            <a:pPr eaLnBrk="1" hangingPunct="1"/>
            <a:r>
              <a:rPr lang="es-ES" altLang="es-AR" b="1"/>
              <a:t>						bielas de tracción</a:t>
            </a:r>
          </a:p>
        </p:txBody>
      </p:sp>
      <p:pic>
        <p:nvPicPr>
          <p:cNvPr id="22531" name="Picture 2">
            <a:extLst>
              <a:ext uri="{FF2B5EF4-FFF2-40B4-BE49-F238E27FC236}">
                <a16:creationId xmlns:a16="http://schemas.microsoft.com/office/drawing/2014/main" id="{2564F795-B6BF-49E3-0E3F-3247C60442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419" r="62219" b="76439"/>
          <a:stretch>
            <a:fillRect/>
          </a:stretch>
        </p:blipFill>
        <p:spPr bwMode="auto">
          <a:xfrm>
            <a:off x="204788" y="2420938"/>
            <a:ext cx="4654550" cy="218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2">
            <a:extLst>
              <a:ext uri="{FF2B5EF4-FFF2-40B4-BE49-F238E27FC236}">
                <a16:creationId xmlns:a16="http://schemas.microsoft.com/office/drawing/2014/main" id="{410256BB-02F0-2203-E090-13D1DB8030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6019" r="62219" b="50000"/>
          <a:stretch>
            <a:fillRect/>
          </a:stretch>
        </p:blipFill>
        <p:spPr bwMode="auto">
          <a:xfrm>
            <a:off x="4114800" y="4221163"/>
            <a:ext cx="4633913"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Forma libre">
            <a:extLst>
              <a:ext uri="{FF2B5EF4-FFF2-40B4-BE49-F238E27FC236}">
                <a16:creationId xmlns:a16="http://schemas.microsoft.com/office/drawing/2014/main" id="{FCC2D512-8610-0AF9-3B6F-226B25AC5DA1}"/>
              </a:ext>
            </a:extLst>
          </p:cNvPr>
          <p:cNvSpPr/>
          <p:nvPr/>
        </p:nvSpPr>
        <p:spPr>
          <a:xfrm>
            <a:off x="1052513" y="2747963"/>
            <a:ext cx="2655887" cy="1295400"/>
          </a:xfrm>
          <a:custGeom>
            <a:avLst/>
            <a:gdLst>
              <a:gd name="connsiteX0" fmla="*/ 0 w 2656115"/>
              <a:gd name="connsiteY0" fmla="*/ 1295459 h 1295459"/>
              <a:gd name="connsiteX1" fmla="*/ 1338943 w 2656115"/>
              <a:gd name="connsiteY1" fmla="*/ 59 h 1295459"/>
              <a:gd name="connsiteX2" fmla="*/ 2656115 w 2656115"/>
              <a:gd name="connsiteY2" fmla="*/ 1241030 h 1295459"/>
            </a:gdLst>
            <a:ahLst/>
            <a:cxnLst>
              <a:cxn ang="0">
                <a:pos x="connsiteX0" y="connsiteY0"/>
              </a:cxn>
              <a:cxn ang="0">
                <a:pos x="connsiteX1" y="connsiteY1"/>
              </a:cxn>
              <a:cxn ang="0">
                <a:pos x="connsiteX2" y="connsiteY2"/>
              </a:cxn>
            </a:cxnLst>
            <a:rect l="l" t="t" r="r" b="b"/>
            <a:pathLst>
              <a:path w="2656115" h="1295459">
                <a:moveTo>
                  <a:pt x="0" y="1295459"/>
                </a:moveTo>
                <a:cubicBezTo>
                  <a:pt x="448128" y="652294"/>
                  <a:pt x="896257" y="9130"/>
                  <a:pt x="1338943" y="59"/>
                </a:cubicBezTo>
                <a:cubicBezTo>
                  <a:pt x="1781629" y="-9012"/>
                  <a:pt x="2440215" y="1021502"/>
                  <a:pt x="2656115" y="1241030"/>
                </a:cubicBezTo>
              </a:path>
            </a:pathLst>
          </a:custGeom>
          <a:noFill/>
          <a:ln>
            <a:solidFill>
              <a:schemeClr val="bg1">
                <a:lumMod val="65000"/>
              </a:schemeClr>
            </a:solidFill>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3" name="2 Forma libre">
            <a:extLst>
              <a:ext uri="{FF2B5EF4-FFF2-40B4-BE49-F238E27FC236}">
                <a16:creationId xmlns:a16="http://schemas.microsoft.com/office/drawing/2014/main" id="{EB8F87C9-6169-8F7E-46EC-E138E2A96EF4}"/>
              </a:ext>
            </a:extLst>
          </p:cNvPr>
          <p:cNvSpPr/>
          <p:nvPr/>
        </p:nvSpPr>
        <p:spPr>
          <a:xfrm>
            <a:off x="1331913" y="2824163"/>
            <a:ext cx="2155825" cy="1239837"/>
          </a:xfrm>
          <a:custGeom>
            <a:avLst/>
            <a:gdLst>
              <a:gd name="connsiteX0" fmla="*/ 0 w 2155372"/>
              <a:gd name="connsiteY0" fmla="*/ 1230088 h 1240974"/>
              <a:gd name="connsiteX1" fmla="*/ 1045029 w 2155372"/>
              <a:gd name="connsiteY1" fmla="*/ 3 h 1240974"/>
              <a:gd name="connsiteX2" fmla="*/ 2155372 w 2155372"/>
              <a:gd name="connsiteY2" fmla="*/ 1240974 h 1240974"/>
            </a:gdLst>
            <a:ahLst/>
            <a:cxnLst>
              <a:cxn ang="0">
                <a:pos x="connsiteX0" y="connsiteY0"/>
              </a:cxn>
              <a:cxn ang="0">
                <a:pos x="connsiteX1" y="connsiteY1"/>
              </a:cxn>
              <a:cxn ang="0">
                <a:pos x="connsiteX2" y="connsiteY2"/>
              </a:cxn>
            </a:cxnLst>
            <a:rect l="l" t="t" r="r" b="b"/>
            <a:pathLst>
              <a:path w="2155372" h="1240974">
                <a:moveTo>
                  <a:pt x="0" y="1230088"/>
                </a:moveTo>
                <a:cubicBezTo>
                  <a:pt x="342900" y="614138"/>
                  <a:pt x="685800" y="-1811"/>
                  <a:pt x="1045029" y="3"/>
                </a:cubicBezTo>
                <a:cubicBezTo>
                  <a:pt x="1404258" y="1817"/>
                  <a:pt x="2155372" y="1240974"/>
                  <a:pt x="2155372" y="1240974"/>
                </a:cubicBezTo>
              </a:path>
            </a:pathLst>
          </a:custGeom>
          <a:noFill/>
          <a:ln>
            <a:solidFill>
              <a:schemeClr val="bg1">
                <a:lumMod val="65000"/>
              </a:schemeClr>
            </a:solidFill>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7" name="6 Forma libre">
            <a:extLst>
              <a:ext uri="{FF2B5EF4-FFF2-40B4-BE49-F238E27FC236}">
                <a16:creationId xmlns:a16="http://schemas.microsoft.com/office/drawing/2014/main" id="{6ED8C923-632F-FE10-1B4F-2914513FA601}"/>
              </a:ext>
            </a:extLst>
          </p:cNvPr>
          <p:cNvSpPr/>
          <p:nvPr/>
        </p:nvSpPr>
        <p:spPr>
          <a:xfrm>
            <a:off x="1012825" y="3084513"/>
            <a:ext cx="2667000" cy="947737"/>
          </a:xfrm>
          <a:custGeom>
            <a:avLst/>
            <a:gdLst>
              <a:gd name="connsiteX0" fmla="*/ 0 w 2667000"/>
              <a:gd name="connsiteY0" fmla="*/ 0 h 947062"/>
              <a:gd name="connsiteX1" fmla="*/ 1328058 w 2667000"/>
              <a:gd name="connsiteY1" fmla="*/ 947057 h 947062"/>
              <a:gd name="connsiteX2" fmla="*/ 2667000 w 2667000"/>
              <a:gd name="connsiteY2" fmla="*/ 10885 h 947062"/>
            </a:gdLst>
            <a:ahLst/>
            <a:cxnLst>
              <a:cxn ang="0">
                <a:pos x="connsiteX0" y="connsiteY0"/>
              </a:cxn>
              <a:cxn ang="0">
                <a:pos x="connsiteX1" y="connsiteY1"/>
              </a:cxn>
              <a:cxn ang="0">
                <a:pos x="connsiteX2" y="connsiteY2"/>
              </a:cxn>
            </a:cxnLst>
            <a:rect l="l" t="t" r="r" b="b"/>
            <a:pathLst>
              <a:path w="2667000" h="947062">
                <a:moveTo>
                  <a:pt x="0" y="0"/>
                </a:moveTo>
                <a:cubicBezTo>
                  <a:pt x="441779" y="472621"/>
                  <a:pt x="883558" y="945243"/>
                  <a:pt x="1328058" y="947057"/>
                </a:cubicBezTo>
                <a:cubicBezTo>
                  <a:pt x="1772558" y="948871"/>
                  <a:pt x="2219779" y="479878"/>
                  <a:pt x="2667000" y="10885"/>
                </a:cubicBezTo>
              </a:path>
            </a:pathLst>
          </a:custGeom>
          <a:noFill/>
          <a:ln>
            <a:solidFill>
              <a:srgbClr val="FF0000">
                <a:alpha val="50000"/>
              </a:srgbClr>
            </a:solidFill>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8" name="7 Forma libre">
            <a:extLst>
              <a:ext uri="{FF2B5EF4-FFF2-40B4-BE49-F238E27FC236}">
                <a16:creationId xmlns:a16="http://schemas.microsoft.com/office/drawing/2014/main" id="{C99CF3A0-FDC4-00EA-4FBB-0DB7AFB70D1F}"/>
              </a:ext>
            </a:extLst>
          </p:cNvPr>
          <p:cNvSpPr/>
          <p:nvPr/>
        </p:nvSpPr>
        <p:spPr>
          <a:xfrm>
            <a:off x="1304925" y="2906713"/>
            <a:ext cx="2124075" cy="1049337"/>
          </a:xfrm>
          <a:custGeom>
            <a:avLst/>
            <a:gdLst>
              <a:gd name="connsiteX0" fmla="*/ 56470 w 2124756"/>
              <a:gd name="connsiteY0" fmla="*/ 36034 h 1048409"/>
              <a:gd name="connsiteX1" fmla="*/ 110899 w 2124756"/>
              <a:gd name="connsiteY1" fmla="*/ 123120 h 1048409"/>
              <a:gd name="connsiteX2" fmla="*/ 1057956 w 2124756"/>
              <a:gd name="connsiteY2" fmla="*/ 1048406 h 1048409"/>
              <a:gd name="connsiteX3" fmla="*/ 2124756 w 2124756"/>
              <a:gd name="connsiteY3" fmla="*/ 112234 h 1048409"/>
            </a:gdLst>
            <a:ahLst/>
            <a:cxnLst>
              <a:cxn ang="0">
                <a:pos x="connsiteX0" y="connsiteY0"/>
              </a:cxn>
              <a:cxn ang="0">
                <a:pos x="connsiteX1" y="connsiteY1"/>
              </a:cxn>
              <a:cxn ang="0">
                <a:pos x="connsiteX2" y="connsiteY2"/>
              </a:cxn>
              <a:cxn ang="0">
                <a:pos x="connsiteX3" y="connsiteY3"/>
              </a:cxn>
            </a:cxnLst>
            <a:rect l="l" t="t" r="r" b="b"/>
            <a:pathLst>
              <a:path w="2124756" h="1048409">
                <a:moveTo>
                  <a:pt x="56470" y="36034"/>
                </a:moveTo>
                <a:cubicBezTo>
                  <a:pt x="227" y="-4788"/>
                  <a:pt x="-56015" y="-45609"/>
                  <a:pt x="110899" y="123120"/>
                </a:cubicBezTo>
                <a:cubicBezTo>
                  <a:pt x="277813" y="291849"/>
                  <a:pt x="722313" y="1050220"/>
                  <a:pt x="1057956" y="1048406"/>
                </a:cubicBezTo>
                <a:cubicBezTo>
                  <a:pt x="1393599" y="1046592"/>
                  <a:pt x="1759177" y="579413"/>
                  <a:pt x="2124756" y="112234"/>
                </a:cubicBezTo>
              </a:path>
            </a:pathLst>
          </a:custGeom>
          <a:noFill/>
          <a:ln>
            <a:solidFill>
              <a:srgbClr val="FF0000">
                <a:alpha val="50000"/>
              </a:srgbClr>
            </a:solidFill>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cxnSp>
        <p:nvCxnSpPr>
          <p:cNvPr id="10" name="9 Conector recto">
            <a:extLst>
              <a:ext uri="{FF2B5EF4-FFF2-40B4-BE49-F238E27FC236}">
                <a16:creationId xmlns:a16="http://schemas.microsoft.com/office/drawing/2014/main" id="{AC54919D-102F-12F5-3198-AC62D65ECCFF}"/>
              </a:ext>
            </a:extLst>
          </p:cNvPr>
          <p:cNvCxnSpPr/>
          <p:nvPr/>
        </p:nvCxnSpPr>
        <p:spPr>
          <a:xfrm>
            <a:off x="5148263" y="2644775"/>
            <a:ext cx="9144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4" name="13 Conector recto">
            <a:extLst>
              <a:ext uri="{FF2B5EF4-FFF2-40B4-BE49-F238E27FC236}">
                <a16:creationId xmlns:a16="http://schemas.microsoft.com/office/drawing/2014/main" id="{E8CF99DE-3681-2487-3ADD-012069B84D6F}"/>
              </a:ext>
            </a:extLst>
          </p:cNvPr>
          <p:cNvCxnSpPr/>
          <p:nvPr/>
        </p:nvCxnSpPr>
        <p:spPr>
          <a:xfrm>
            <a:off x="5148263" y="2924175"/>
            <a:ext cx="9144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17 Forma libre">
            <a:extLst>
              <a:ext uri="{FF2B5EF4-FFF2-40B4-BE49-F238E27FC236}">
                <a16:creationId xmlns:a16="http://schemas.microsoft.com/office/drawing/2014/main" id="{985BAB09-C1AA-3636-8373-9CEEECB82CCD}"/>
              </a:ext>
            </a:extLst>
          </p:cNvPr>
          <p:cNvSpPr/>
          <p:nvPr/>
        </p:nvSpPr>
        <p:spPr>
          <a:xfrm>
            <a:off x="1001713" y="3400425"/>
            <a:ext cx="2709862" cy="687388"/>
          </a:xfrm>
          <a:custGeom>
            <a:avLst/>
            <a:gdLst>
              <a:gd name="connsiteX0" fmla="*/ 0 w 2710543"/>
              <a:gd name="connsiteY0" fmla="*/ 152400 h 687410"/>
              <a:gd name="connsiteX1" fmla="*/ 1360714 w 2710543"/>
              <a:gd name="connsiteY1" fmla="*/ 685800 h 687410"/>
              <a:gd name="connsiteX2" fmla="*/ 2710543 w 2710543"/>
              <a:gd name="connsiteY2" fmla="*/ 0 h 687410"/>
            </a:gdLst>
            <a:ahLst/>
            <a:cxnLst>
              <a:cxn ang="0">
                <a:pos x="connsiteX0" y="connsiteY0"/>
              </a:cxn>
              <a:cxn ang="0">
                <a:pos x="connsiteX1" y="connsiteY1"/>
              </a:cxn>
              <a:cxn ang="0">
                <a:pos x="connsiteX2" y="connsiteY2"/>
              </a:cxn>
            </a:cxnLst>
            <a:rect l="l" t="t" r="r" b="b"/>
            <a:pathLst>
              <a:path w="2710543" h="687410">
                <a:moveTo>
                  <a:pt x="0" y="152400"/>
                </a:moveTo>
                <a:cubicBezTo>
                  <a:pt x="454478" y="431800"/>
                  <a:pt x="908957" y="711200"/>
                  <a:pt x="1360714" y="685800"/>
                </a:cubicBezTo>
                <a:cubicBezTo>
                  <a:pt x="1812471" y="660400"/>
                  <a:pt x="2500086" y="107043"/>
                  <a:pt x="2710543" y="0"/>
                </a:cubicBezTo>
              </a:path>
            </a:pathLst>
          </a:custGeom>
          <a:noFill/>
          <a:ln>
            <a:solidFill>
              <a:srgbClr val="FF0000">
                <a:alpha val="50000"/>
              </a:srgbClr>
            </a:solidFill>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19" name="18 Forma libre">
            <a:extLst>
              <a:ext uri="{FF2B5EF4-FFF2-40B4-BE49-F238E27FC236}">
                <a16:creationId xmlns:a16="http://schemas.microsoft.com/office/drawing/2014/main" id="{8BBA6A57-E2BA-FB80-7B3B-C9CAD85B504F}"/>
              </a:ext>
            </a:extLst>
          </p:cNvPr>
          <p:cNvSpPr/>
          <p:nvPr/>
        </p:nvSpPr>
        <p:spPr>
          <a:xfrm>
            <a:off x="979488" y="2643188"/>
            <a:ext cx="2743200" cy="1100137"/>
          </a:xfrm>
          <a:custGeom>
            <a:avLst/>
            <a:gdLst>
              <a:gd name="connsiteX0" fmla="*/ 0 w 2743200"/>
              <a:gd name="connsiteY0" fmla="*/ 1099530 h 1099530"/>
              <a:gd name="connsiteX1" fmla="*/ 1393372 w 2743200"/>
              <a:gd name="connsiteY1" fmla="*/ 73 h 1099530"/>
              <a:gd name="connsiteX2" fmla="*/ 2743200 w 2743200"/>
              <a:gd name="connsiteY2" fmla="*/ 1055987 h 1099530"/>
            </a:gdLst>
            <a:ahLst/>
            <a:cxnLst>
              <a:cxn ang="0">
                <a:pos x="connsiteX0" y="connsiteY0"/>
              </a:cxn>
              <a:cxn ang="0">
                <a:pos x="connsiteX1" y="connsiteY1"/>
              </a:cxn>
              <a:cxn ang="0">
                <a:pos x="connsiteX2" y="connsiteY2"/>
              </a:cxn>
            </a:cxnLst>
            <a:rect l="l" t="t" r="r" b="b"/>
            <a:pathLst>
              <a:path w="2743200" h="1099530">
                <a:moveTo>
                  <a:pt x="0" y="1099530"/>
                </a:moveTo>
                <a:cubicBezTo>
                  <a:pt x="468086" y="553430"/>
                  <a:pt x="936172" y="7330"/>
                  <a:pt x="1393372" y="73"/>
                </a:cubicBezTo>
                <a:cubicBezTo>
                  <a:pt x="1850572" y="-7184"/>
                  <a:pt x="2296886" y="524401"/>
                  <a:pt x="2743200" y="1055987"/>
                </a:cubicBezTo>
              </a:path>
            </a:pathLst>
          </a:custGeom>
          <a:noFill/>
          <a:ln>
            <a:solidFill>
              <a:schemeClr val="bg1">
                <a:lumMod val="65000"/>
              </a:schemeClr>
            </a:solidFill>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21" name="20 Forma libre">
            <a:extLst>
              <a:ext uri="{FF2B5EF4-FFF2-40B4-BE49-F238E27FC236}">
                <a16:creationId xmlns:a16="http://schemas.microsoft.com/office/drawing/2014/main" id="{FC596805-E304-7F5F-D3BA-0E8F6A724F43}"/>
              </a:ext>
            </a:extLst>
          </p:cNvPr>
          <p:cNvSpPr/>
          <p:nvPr/>
        </p:nvSpPr>
        <p:spPr>
          <a:xfrm rot="21124248">
            <a:off x="885825" y="3055938"/>
            <a:ext cx="838200" cy="750887"/>
          </a:xfrm>
          <a:custGeom>
            <a:avLst/>
            <a:gdLst>
              <a:gd name="connsiteX0" fmla="*/ 65314 w 838200"/>
              <a:gd name="connsiteY0" fmla="*/ 718457 h 751114"/>
              <a:gd name="connsiteX1" fmla="*/ 674914 w 838200"/>
              <a:gd name="connsiteY1" fmla="*/ 119743 h 751114"/>
              <a:gd name="connsiteX2" fmla="*/ 838200 w 838200"/>
              <a:gd name="connsiteY2" fmla="*/ 0 h 751114"/>
              <a:gd name="connsiteX3" fmla="*/ 620486 w 838200"/>
              <a:gd name="connsiteY3" fmla="*/ 228600 h 751114"/>
              <a:gd name="connsiteX4" fmla="*/ 272143 w 838200"/>
              <a:gd name="connsiteY4" fmla="*/ 555171 h 751114"/>
              <a:gd name="connsiteX5" fmla="*/ 0 w 838200"/>
              <a:gd name="connsiteY5" fmla="*/ 751114 h 751114"/>
              <a:gd name="connsiteX6" fmla="*/ 65314 w 838200"/>
              <a:gd name="connsiteY6" fmla="*/ 718457 h 751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8200" h="751114">
                <a:moveTo>
                  <a:pt x="65314" y="718457"/>
                </a:moveTo>
                <a:lnTo>
                  <a:pt x="674914" y="119743"/>
                </a:lnTo>
                <a:lnTo>
                  <a:pt x="838200" y="0"/>
                </a:lnTo>
                <a:lnTo>
                  <a:pt x="620486" y="228600"/>
                </a:lnTo>
                <a:lnTo>
                  <a:pt x="272143" y="555171"/>
                </a:lnTo>
                <a:lnTo>
                  <a:pt x="0" y="751114"/>
                </a:lnTo>
                <a:lnTo>
                  <a:pt x="65314" y="718457"/>
                </a:lnTo>
                <a:close/>
              </a:path>
            </a:pathLst>
          </a:cu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24" name="23 Forma libre">
            <a:extLst>
              <a:ext uri="{FF2B5EF4-FFF2-40B4-BE49-F238E27FC236}">
                <a16:creationId xmlns:a16="http://schemas.microsoft.com/office/drawing/2014/main" id="{1131A887-CA52-C169-0F3A-3117BB3DC883}"/>
              </a:ext>
            </a:extLst>
          </p:cNvPr>
          <p:cNvSpPr/>
          <p:nvPr/>
        </p:nvSpPr>
        <p:spPr>
          <a:xfrm rot="21124248">
            <a:off x="1038225" y="3208338"/>
            <a:ext cx="838200" cy="750887"/>
          </a:xfrm>
          <a:custGeom>
            <a:avLst/>
            <a:gdLst>
              <a:gd name="connsiteX0" fmla="*/ 65314 w 838200"/>
              <a:gd name="connsiteY0" fmla="*/ 718457 h 751114"/>
              <a:gd name="connsiteX1" fmla="*/ 674914 w 838200"/>
              <a:gd name="connsiteY1" fmla="*/ 119743 h 751114"/>
              <a:gd name="connsiteX2" fmla="*/ 838200 w 838200"/>
              <a:gd name="connsiteY2" fmla="*/ 0 h 751114"/>
              <a:gd name="connsiteX3" fmla="*/ 620486 w 838200"/>
              <a:gd name="connsiteY3" fmla="*/ 228600 h 751114"/>
              <a:gd name="connsiteX4" fmla="*/ 272143 w 838200"/>
              <a:gd name="connsiteY4" fmla="*/ 555171 h 751114"/>
              <a:gd name="connsiteX5" fmla="*/ 0 w 838200"/>
              <a:gd name="connsiteY5" fmla="*/ 751114 h 751114"/>
              <a:gd name="connsiteX6" fmla="*/ 65314 w 838200"/>
              <a:gd name="connsiteY6" fmla="*/ 718457 h 751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8200" h="751114">
                <a:moveTo>
                  <a:pt x="65314" y="718457"/>
                </a:moveTo>
                <a:lnTo>
                  <a:pt x="674914" y="119743"/>
                </a:lnTo>
                <a:lnTo>
                  <a:pt x="838200" y="0"/>
                </a:lnTo>
                <a:lnTo>
                  <a:pt x="620486" y="228600"/>
                </a:lnTo>
                <a:lnTo>
                  <a:pt x="272143" y="555171"/>
                </a:lnTo>
                <a:lnTo>
                  <a:pt x="0" y="751114"/>
                </a:lnTo>
                <a:lnTo>
                  <a:pt x="65314" y="718457"/>
                </a:lnTo>
                <a:close/>
              </a:path>
            </a:pathLst>
          </a:cu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25" name="24 Forma libre">
            <a:extLst>
              <a:ext uri="{FF2B5EF4-FFF2-40B4-BE49-F238E27FC236}">
                <a16:creationId xmlns:a16="http://schemas.microsoft.com/office/drawing/2014/main" id="{BC3B0EF0-39A4-0815-50CB-F4672A860767}"/>
              </a:ext>
            </a:extLst>
          </p:cNvPr>
          <p:cNvSpPr/>
          <p:nvPr/>
        </p:nvSpPr>
        <p:spPr>
          <a:xfrm rot="21124248">
            <a:off x="1309688" y="3221038"/>
            <a:ext cx="838200" cy="750887"/>
          </a:xfrm>
          <a:custGeom>
            <a:avLst/>
            <a:gdLst>
              <a:gd name="connsiteX0" fmla="*/ 65314 w 838200"/>
              <a:gd name="connsiteY0" fmla="*/ 718457 h 751114"/>
              <a:gd name="connsiteX1" fmla="*/ 674914 w 838200"/>
              <a:gd name="connsiteY1" fmla="*/ 119743 h 751114"/>
              <a:gd name="connsiteX2" fmla="*/ 838200 w 838200"/>
              <a:gd name="connsiteY2" fmla="*/ 0 h 751114"/>
              <a:gd name="connsiteX3" fmla="*/ 620486 w 838200"/>
              <a:gd name="connsiteY3" fmla="*/ 228600 h 751114"/>
              <a:gd name="connsiteX4" fmla="*/ 272143 w 838200"/>
              <a:gd name="connsiteY4" fmla="*/ 555171 h 751114"/>
              <a:gd name="connsiteX5" fmla="*/ 0 w 838200"/>
              <a:gd name="connsiteY5" fmla="*/ 751114 h 751114"/>
              <a:gd name="connsiteX6" fmla="*/ 65314 w 838200"/>
              <a:gd name="connsiteY6" fmla="*/ 718457 h 751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8200" h="751114">
                <a:moveTo>
                  <a:pt x="65314" y="718457"/>
                </a:moveTo>
                <a:lnTo>
                  <a:pt x="674914" y="119743"/>
                </a:lnTo>
                <a:lnTo>
                  <a:pt x="838200" y="0"/>
                </a:lnTo>
                <a:lnTo>
                  <a:pt x="620486" y="228600"/>
                </a:lnTo>
                <a:lnTo>
                  <a:pt x="272143" y="555171"/>
                </a:lnTo>
                <a:lnTo>
                  <a:pt x="0" y="751114"/>
                </a:lnTo>
                <a:lnTo>
                  <a:pt x="65314" y="718457"/>
                </a:lnTo>
                <a:close/>
              </a:path>
            </a:pathLst>
          </a:cu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26" name="25 Forma libre">
            <a:extLst>
              <a:ext uri="{FF2B5EF4-FFF2-40B4-BE49-F238E27FC236}">
                <a16:creationId xmlns:a16="http://schemas.microsoft.com/office/drawing/2014/main" id="{C504081C-AE73-9EF4-C9CA-1A3BE32B3C14}"/>
              </a:ext>
            </a:extLst>
          </p:cNvPr>
          <p:cNvSpPr/>
          <p:nvPr/>
        </p:nvSpPr>
        <p:spPr>
          <a:xfrm rot="21124248">
            <a:off x="5176838" y="3157538"/>
            <a:ext cx="838200" cy="750887"/>
          </a:xfrm>
          <a:custGeom>
            <a:avLst/>
            <a:gdLst>
              <a:gd name="connsiteX0" fmla="*/ 65314 w 838200"/>
              <a:gd name="connsiteY0" fmla="*/ 718457 h 751114"/>
              <a:gd name="connsiteX1" fmla="*/ 674914 w 838200"/>
              <a:gd name="connsiteY1" fmla="*/ 119743 h 751114"/>
              <a:gd name="connsiteX2" fmla="*/ 838200 w 838200"/>
              <a:gd name="connsiteY2" fmla="*/ 0 h 751114"/>
              <a:gd name="connsiteX3" fmla="*/ 620486 w 838200"/>
              <a:gd name="connsiteY3" fmla="*/ 228600 h 751114"/>
              <a:gd name="connsiteX4" fmla="*/ 272143 w 838200"/>
              <a:gd name="connsiteY4" fmla="*/ 555171 h 751114"/>
              <a:gd name="connsiteX5" fmla="*/ 0 w 838200"/>
              <a:gd name="connsiteY5" fmla="*/ 751114 h 751114"/>
              <a:gd name="connsiteX6" fmla="*/ 65314 w 838200"/>
              <a:gd name="connsiteY6" fmla="*/ 718457 h 751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8200" h="751114">
                <a:moveTo>
                  <a:pt x="65314" y="718457"/>
                </a:moveTo>
                <a:lnTo>
                  <a:pt x="674914" y="119743"/>
                </a:lnTo>
                <a:lnTo>
                  <a:pt x="838200" y="0"/>
                </a:lnTo>
                <a:lnTo>
                  <a:pt x="620486" y="228600"/>
                </a:lnTo>
                <a:lnTo>
                  <a:pt x="272143" y="555171"/>
                </a:lnTo>
                <a:lnTo>
                  <a:pt x="0" y="751114"/>
                </a:lnTo>
                <a:lnTo>
                  <a:pt x="65314" y="718457"/>
                </a:lnTo>
                <a:close/>
              </a:path>
            </a:pathLst>
          </a:cu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27" name="26 Forma libre">
            <a:extLst>
              <a:ext uri="{FF2B5EF4-FFF2-40B4-BE49-F238E27FC236}">
                <a16:creationId xmlns:a16="http://schemas.microsoft.com/office/drawing/2014/main" id="{C0EB91CF-A5A9-0FEF-F46A-2A6A36C57B7C}"/>
              </a:ext>
            </a:extLst>
          </p:cNvPr>
          <p:cNvSpPr/>
          <p:nvPr/>
        </p:nvSpPr>
        <p:spPr>
          <a:xfrm>
            <a:off x="4997450" y="4583113"/>
            <a:ext cx="2655888" cy="1295400"/>
          </a:xfrm>
          <a:custGeom>
            <a:avLst/>
            <a:gdLst>
              <a:gd name="connsiteX0" fmla="*/ 0 w 2656115"/>
              <a:gd name="connsiteY0" fmla="*/ 1295459 h 1295459"/>
              <a:gd name="connsiteX1" fmla="*/ 1338943 w 2656115"/>
              <a:gd name="connsiteY1" fmla="*/ 59 h 1295459"/>
              <a:gd name="connsiteX2" fmla="*/ 2656115 w 2656115"/>
              <a:gd name="connsiteY2" fmla="*/ 1241030 h 1295459"/>
            </a:gdLst>
            <a:ahLst/>
            <a:cxnLst>
              <a:cxn ang="0">
                <a:pos x="connsiteX0" y="connsiteY0"/>
              </a:cxn>
              <a:cxn ang="0">
                <a:pos x="connsiteX1" y="connsiteY1"/>
              </a:cxn>
              <a:cxn ang="0">
                <a:pos x="connsiteX2" y="connsiteY2"/>
              </a:cxn>
            </a:cxnLst>
            <a:rect l="l" t="t" r="r" b="b"/>
            <a:pathLst>
              <a:path w="2656115" h="1295459">
                <a:moveTo>
                  <a:pt x="0" y="1295459"/>
                </a:moveTo>
                <a:cubicBezTo>
                  <a:pt x="448128" y="652294"/>
                  <a:pt x="896257" y="9130"/>
                  <a:pt x="1338943" y="59"/>
                </a:cubicBezTo>
                <a:cubicBezTo>
                  <a:pt x="1781629" y="-9012"/>
                  <a:pt x="2440215" y="1021502"/>
                  <a:pt x="2656115" y="1241030"/>
                </a:cubicBezTo>
              </a:path>
            </a:pathLst>
          </a:custGeom>
          <a:noFill/>
          <a:ln>
            <a:solidFill>
              <a:srgbClr val="FF0000">
                <a:alpha val="50000"/>
              </a:srgbClr>
            </a:solidFill>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28" name="27 Forma libre">
            <a:extLst>
              <a:ext uri="{FF2B5EF4-FFF2-40B4-BE49-F238E27FC236}">
                <a16:creationId xmlns:a16="http://schemas.microsoft.com/office/drawing/2014/main" id="{F008B843-C445-3732-AFCB-B68AD0D63644}"/>
              </a:ext>
            </a:extLst>
          </p:cNvPr>
          <p:cNvSpPr/>
          <p:nvPr/>
        </p:nvSpPr>
        <p:spPr>
          <a:xfrm>
            <a:off x="5276850" y="4659313"/>
            <a:ext cx="2155825" cy="1239837"/>
          </a:xfrm>
          <a:custGeom>
            <a:avLst/>
            <a:gdLst>
              <a:gd name="connsiteX0" fmla="*/ 0 w 2155372"/>
              <a:gd name="connsiteY0" fmla="*/ 1230088 h 1240974"/>
              <a:gd name="connsiteX1" fmla="*/ 1045029 w 2155372"/>
              <a:gd name="connsiteY1" fmla="*/ 3 h 1240974"/>
              <a:gd name="connsiteX2" fmla="*/ 2155372 w 2155372"/>
              <a:gd name="connsiteY2" fmla="*/ 1240974 h 1240974"/>
            </a:gdLst>
            <a:ahLst/>
            <a:cxnLst>
              <a:cxn ang="0">
                <a:pos x="connsiteX0" y="connsiteY0"/>
              </a:cxn>
              <a:cxn ang="0">
                <a:pos x="connsiteX1" y="connsiteY1"/>
              </a:cxn>
              <a:cxn ang="0">
                <a:pos x="connsiteX2" y="connsiteY2"/>
              </a:cxn>
            </a:cxnLst>
            <a:rect l="l" t="t" r="r" b="b"/>
            <a:pathLst>
              <a:path w="2155372" h="1240974">
                <a:moveTo>
                  <a:pt x="0" y="1230088"/>
                </a:moveTo>
                <a:cubicBezTo>
                  <a:pt x="342900" y="614138"/>
                  <a:pt x="685800" y="-1811"/>
                  <a:pt x="1045029" y="3"/>
                </a:cubicBezTo>
                <a:cubicBezTo>
                  <a:pt x="1404258" y="1817"/>
                  <a:pt x="2155372" y="1240974"/>
                  <a:pt x="2155372" y="1240974"/>
                </a:cubicBezTo>
              </a:path>
            </a:pathLst>
          </a:custGeom>
          <a:noFill/>
          <a:ln>
            <a:solidFill>
              <a:srgbClr val="FF0000">
                <a:alpha val="50000"/>
              </a:srgbClr>
            </a:solidFill>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32" name="31 Forma libre">
            <a:extLst>
              <a:ext uri="{FF2B5EF4-FFF2-40B4-BE49-F238E27FC236}">
                <a16:creationId xmlns:a16="http://schemas.microsoft.com/office/drawing/2014/main" id="{7CD5DCBE-B15D-F96E-0022-7A532395A849}"/>
              </a:ext>
            </a:extLst>
          </p:cNvPr>
          <p:cNvSpPr/>
          <p:nvPr/>
        </p:nvSpPr>
        <p:spPr>
          <a:xfrm>
            <a:off x="4924425" y="4451350"/>
            <a:ext cx="2743200" cy="1100138"/>
          </a:xfrm>
          <a:custGeom>
            <a:avLst/>
            <a:gdLst>
              <a:gd name="connsiteX0" fmla="*/ 0 w 2743200"/>
              <a:gd name="connsiteY0" fmla="*/ 1099530 h 1099530"/>
              <a:gd name="connsiteX1" fmla="*/ 1393372 w 2743200"/>
              <a:gd name="connsiteY1" fmla="*/ 73 h 1099530"/>
              <a:gd name="connsiteX2" fmla="*/ 2743200 w 2743200"/>
              <a:gd name="connsiteY2" fmla="*/ 1055987 h 1099530"/>
            </a:gdLst>
            <a:ahLst/>
            <a:cxnLst>
              <a:cxn ang="0">
                <a:pos x="connsiteX0" y="connsiteY0"/>
              </a:cxn>
              <a:cxn ang="0">
                <a:pos x="connsiteX1" y="connsiteY1"/>
              </a:cxn>
              <a:cxn ang="0">
                <a:pos x="connsiteX2" y="connsiteY2"/>
              </a:cxn>
            </a:cxnLst>
            <a:rect l="l" t="t" r="r" b="b"/>
            <a:pathLst>
              <a:path w="2743200" h="1099530">
                <a:moveTo>
                  <a:pt x="0" y="1099530"/>
                </a:moveTo>
                <a:cubicBezTo>
                  <a:pt x="468086" y="553430"/>
                  <a:pt x="936172" y="7330"/>
                  <a:pt x="1393372" y="73"/>
                </a:cubicBezTo>
                <a:cubicBezTo>
                  <a:pt x="1850572" y="-7184"/>
                  <a:pt x="2296886" y="524401"/>
                  <a:pt x="2743200" y="1055987"/>
                </a:cubicBezTo>
              </a:path>
            </a:pathLst>
          </a:custGeom>
          <a:noFill/>
          <a:ln>
            <a:solidFill>
              <a:srgbClr val="FF0000">
                <a:alpha val="50000"/>
              </a:srgbClr>
            </a:solidFill>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33" name="32 Forma libre">
            <a:extLst>
              <a:ext uri="{FF2B5EF4-FFF2-40B4-BE49-F238E27FC236}">
                <a16:creationId xmlns:a16="http://schemas.microsoft.com/office/drawing/2014/main" id="{AF191A23-692B-7DFC-6C85-02CC483C5A51}"/>
              </a:ext>
            </a:extLst>
          </p:cNvPr>
          <p:cNvSpPr/>
          <p:nvPr/>
        </p:nvSpPr>
        <p:spPr>
          <a:xfrm rot="5054239">
            <a:off x="5144294" y="4774406"/>
            <a:ext cx="838200" cy="750888"/>
          </a:xfrm>
          <a:custGeom>
            <a:avLst/>
            <a:gdLst>
              <a:gd name="connsiteX0" fmla="*/ 65314 w 838200"/>
              <a:gd name="connsiteY0" fmla="*/ 718457 h 751114"/>
              <a:gd name="connsiteX1" fmla="*/ 674914 w 838200"/>
              <a:gd name="connsiteY1" fmla="*/ 119743 h 751114"/>
              <a:gd name="connsiteX2" fmla="*/ 838200 w 838200"/>
              <a:gd name="connsiteY2" fmla="*/ 0 h 751114"/>
              <a:gd name="connsiteX3" fmla="*/ 620486 w 838200"/>
              <a:gd name="connsiteY3" fmla="*/ 228600 h 751114"/>
              <a:gd name="connsiteX4" fmla="*/ 272143 w 838200"/>
              <a:gd name="connsiteY4" fmla="*/ 555171 h 751114"/>
              <a:gd name="connsiteX5" fmla="*/ 0 w 838200"/>
              <a:gd name="connsiteY5" fmla="*/ 751114 h 751114"/>
              <a:gd name="connsiteX6" fmla="*/ 65314 w 838200"/>
              <a:gd name="connsiteY6" fmla="*/ 718457 h 751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8200" h="751114">
                <a:moveTo>
                  <a:pt x="65314" y="718457"/>
                </a:moveTo>
                <a:lnTo>
                  <a:pt x="674914" y="119743"/>
                </a:lnTo>
                <a:lnTo>
                  <a:pt x="838200" y="0"/>
                </a:lnTo>
                <a:lnTo>
                  <a:pt x="620486" y="228600"/>
                </a:lnTo>
                <a:lnTo>
                  <a:pt x="272143" y="555171"/>
                </a:lnTo>
                <a:lnTo>
                  <a:pt x="0" y="751114"/>
                </a:lnTo>
                <a:lnTo>
                  <a:pt x="65314" y="718457"/>
                </a:lnTo>
                <a:close/>
              </a:path>
            </a:pathLst>
          </a:cu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34" name="33 Forma libre">
            <a:extLst>
              <a:ext uri="{FF2B5EF4-FFF2-40B4-BE49-F238E27FC236}">
                <a16:creationId xmlns:a16="http://schemas.microsoft.com/office/drawing/2014/main" id="{607324FC-E4DC-E5BC-25A7-DDABE6CD793B}"/>
              </a:ext>
            </a:extLst>
          </p:cNvPr>
          <p:cNvSpPr/>
          <p:nvPr/>
        </p:nvSpPr>
        <p:spPr>
          <a:xfrm rot="5054239">
            <a:off x="5000626" y="4992687"/>
            <a:ext cx="838200" cy="752475"/>
          </a:xfrm>
          <a:custGeom>
            <a:avLst/>
            <a:gdLst>
              <a:gd name="connsiteX0" fmla="*/ 65314 w 838200"/>
              <a:gd name="connsiteY0" fmla="*/ 718457 h 751114"/>
              <a:gd name="connsiteX1" fmla="*/ 674914 w 838200"/>
              <a:gd name="connsiteY1" fmla="*/ 119743 h 751114"/>
              <a:gd name="connsiteX2" fmla="*/ 838200 w 838200"/>
              <a:gd name="connsiteY2" fmla="*/ 0 h 751114"/>
              <a:gd name="connsiteX3" fmla="*/ 620486 w 838200"/>
              <a:gd name="connsiteY3" fmla="*/ 228600 h 751114"/>
              <a:gd name="connsiteX4" fmla="*/ 272143 w 838200"/>
              <a:gd name="connsiteY4" fmla="*/ 555171 h 751114"/>
              <a:gd name="connsiteX5" fmla="*/ 0 w 838200"/>
              <a:gd name="connsiteY5" fmla="*/ 751114 h 751114"/>
              <a:gd name="connsiteX6" fmla="*/ 65314 w 838200"/>
              <a:gd name="connsiteY6" fmla="*/ 718457 h 751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8200" h="751114">
                <a:moveTo>
                  <a:pt x="65314" y="718457"/>
                </a:moveTo>
                <a:lnTo>
                  <a:pt x="674914" y="119743"/>
                </a:lnTo>
                <a:lnTo>
                  <a:pt x="838200" y="0"/>
                </a:lnTo>
                <a:lnTo>
                  <a:pt x="620486" y="228600"/>
                </a:lnTo>
                <a:lnTo>
                  <a:pt x="272143" y="555171"/>
                </a:lnTo>
                <a:lnTo>
                  <a:pt x="0" y="751114"/>
                </a:lnTo>
                <a:lnTo>
                  <a:pt x="65314" y="718457"/>
                </a:lnTo>
                <a:close/>
              </a:path>
            </a:pathLst>
          </a:cu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35" name="34 Forma libre">
            <a:extLst>
              <a:ext uri="{FF2B5EF4-FFF2-40B4-BE49-F238E27FC236}">
                <a16:creationId xmlns:a16="http://schemas.microsoft.com/office/drawing/2014/main" id="{697B72E4-67EF-4C33-7703-AFFF0AB70E47}"/>
              </a:ext>
            </a:extLst>
          </p:cNvPr>
          <p:cNvSpPr/>
          <p:nvPr/>
        </p:nvSpPr>
        <p:spPr>
          <a:xfrm rot="5054239">
            <a:off x="4888707" y="5164931"/>
            <a:ext cx="838200" cy="750887"/>
          </a:xfrm>
          <a:custGeom>
            <a:avLst/>
            <a:gdLst>
              <a:gd name="connsiteX0" fmla="*/ 65314 w 838200"/>
              <a:gd name="connsiteY0" fmla="*/ 718457 h 751114"/>
              <a:gd name="connsiteX1" fmla="*/ 674914 w 838200"/>
              <a:gd name="connsiteY1" fmla="*/ 119743 h 751114"/>
              <a:gd name="connsiteX2" fmla="*/ 838200 w 838200"/>
              <a:gd name="connsiteY2" fmla="*/ 0 h 751114"/>
              <a:gd name="connsiteX3" fmla="*/ 620486 w 838200"/>
              <a:gd name="connsiteY3" fmla="*/ 228600 h 751114"/>
              <a:gd name="connsiteX4" fmla="*/ 272143 w 838200"/>
              <a:gd name="connsiteY4" fmla="*/ 555171 h 751114"/>
              <a:gd name="connsiteX5" fmla="*/ 0 w 838200"/>
              <a:gd name="connsiteY5" fmla="*/ 751114 h 751114"/>
              <a:gd name="connsiteX6" fmla="*/ 65314 w 838200"/>
              <a:gd name="connsiteY6" fmla="*/ 718457 h 751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8200" h="751114">
                <a:moveTo>
                  <a:pt x="65314" y="718457"/>
                </a:moveTo>
                <a:lnTo>
                  <a:pt x="674914" y="119743"/>
                </a:lnTo>
                <a:lnTo>
                  <a:pt x="838200" y="0"/>
                </a:lnTo>
                <a:lnTo>
                  <a:pt x="620486" y="228600"/>
                </a:lnTo>
                <a:lnTo>
                  <a:pt x="272143" y="555171"/>
                </a:lnTo>
                <a:lnTo>
                  <a:pt x="0" y="751114"/>
                </a:lnTo>
                <a:lnTo>
                  <a:pt x="65314" y="718457"/>
                </a:lnTo>
                <a:close/>
              </a:path>
            </a:pathLst>
          </a:cu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39" name="38 Forma libre">
            <a:extLst>
              <a:ext uri="{FF2B5EF4-FFF2-40B4-BE49-F238E27FC236}">
                <a16:creationId xmlns:a16="http://schemas.microsoft.com/office/drawing/2014/main" id="{AAB9E93B-FF79-782B-98A1-9824A8C6888A}"/>
              </a:ext>
            </a:extLst>
          </p:cNvPr>
          <p:cNvSpPr/>
          <p:nvPr/>
        </p:nvSpPr>
        <p:spPr>
          <a:xfrm>
            <a:off x="5003800" y="4914900"/>
            <a:ext cx="1201738" cy="993775"/>
          </a:xfrm>
          <a:custGeom>
            <a:avLst/>
            <a:gdLst>
              <a:gd name="connsiteX0" fmla="*/ 0 w 1132114"/>
              <a:gd name="connsiteY0" fmla="*/ 0 h 1099458"/>
              <a:gd name="connsiteX1" fmla="*/ 870857 w 1132114"/>
              <a:gd name="connsiteY1" fmla="*/ 729343 h 1099458"/>
              <a:gd name="connsiteX2" fmla="*/ 1132114 w 1132114"/>
              <a:gd name="connsiteY2" fmla="*/ 1099458 h 1099458"/>
            </a:gdLst>
            <a:ahLst/>
            <a:cxnLst>
              <a:cxn ang="0">
                <a:pos x="connsiteX0" y="connsiteY0"/>
              </a:cxn>
              <a:cxn ang="0">
                <a:pos x="connsiteX1" y="connsiteY1"/>
              </a:cxn>
              <a:cxn ang="0">
                <a:pos x="connsiteX2" y="connsiteY2"/>
              </a:cxn>
            </a:cxnLst>
            <a:rect l="l" t="t" r="r" b="b"/>
            <a:pathLst>
              <a:path w="1132114" h="1099458">
                <a:moveTo>
                  <a:pt x="0" y="0"/>
                </a:moveTo>
                <a:cubicBezTo>
                  <a:pt x="341085" y="273050"/>
                  <a:pt x="682171" y="546100"/>
                  <a:pt x="870857" y="729343"/>
                </a:cubicBezTo>
                <a:cubicBezTo>
                  <a:pt x="1059543" y="912586"/>
                  <a:pt x="1104900" y="1046844"/>
                  <a:pt x="1132114" y="1099458"/>
                </a:cubicBezTo>
              </a:path>
            </a:pathLst>
          </a:custGeom>
          <a:noFill/>
          <a:ln>
            <a:solidFill>
              <a:schemeClr val="bg1">
                <a:lumMod val="65000"/>
              </a:schemeClr>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50" name="49 Forma libre">
            <a:extLst>
              <a:ext uri="{FF2B5EF4-FFF2-40B4-BE49-F238E27FC236}">
                <a16:creationId xmlns:a16="http://schemas.microsoft.com/office/drawing/2014/main" id="{9034B094-BE0E-5DCE-1CAD-4649D1BB8F66}"/>
              </a:ext>
            </a:extLst>
          </p:cNvPr>
          <p:cNvSpPr/>
          <p:nvPr/>
        </p:nvSpPr>
        <p:spPr>
          <a:xfrm>
            <a:off x="5319713" y="4899025"/>
            <a:ext cx="976312" cy="1000125"/>
          </a:xfrm>
          <a:custGeom>
            <a:avLst/>
            <a:gdLst>
              <a:gd name="connsiteX0" fmla="*/ 0 w 1132114"/>
              <a:gd name="connsiteY0" fmla="*/ 0 h 1099458"/>
              <a:gd name="connsiteX1" fmla="*/ 870857 w 1132114"/>
              <a:gd name="connsiteY1" fmla="*/ 729343 h 1099458"/>
              <a:gd name="connsiteX2" fmla="*/ 1132114 w 1132114"/>
              <a:gd name="connsiteY2" fmla="*/ 1099458 h 1099458"/>
            </a:gdLst>
            <a:ahLst/>
            <a:cxnLst>
              <a:cxn ang="0">
                <a:pos x="connsiteX0" y="connsiteY0"/>
              </a:cxn>
              <a:cxn ang="0">
                <a:pos x="connsiteX1" y="connsiteY1"/>
              </a:cxn>
              <a:cxn ang="0">
                <a:pos x="connsiteX2" y="connsiteY2"/>
              </a:cxn>
            </a:cxnLst>
            <a:rect l="l" t="t" r="r" b="b"/>
            <a:pathLst>
              <a:path w="1132114" h="1099458">
                <a:moveTo>
                  <a:pt x="0" y="0"/>
                </a:moveTo>
                <a:cubicBezTo>
                  <a:pt x="341085" y="273050"/>
                  <a:pt x="682171" y="546100"/>
                  <a:pt x="870857" y="729343"/>
                </a:cubicBezTo>
                <a:cubicBezTo>
                  <a:pt x="1059543" y="912586"/>
                  <a:pt x="1104900" y="1046844"/>
                  <a:pt x="1132114" y="1099458"/>
                </a:cubicBezTo>
              </a:path>
            </a:pathLst>
          </a:custGeom>
          <a:noFill/>
          <a:ln>
            <a:solidFill>
              <a:schemeClr val="bg1">
                <a:lumMod val="65000"/>
              </a:schemeClr>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51" name="50 Forma libre">
            <a:extLst>
              <a:ext uri="{FF2B5EF4-FFF2-40B4-BE49-F238E27FC236}">
                <a16:creationId xmlns:a16="http://schemas.microsoft.com/office/drawing/2014/main" id="{D9A1B21C-E5E1-D1E3-2F1F-5B4073645D5E}"/>
              </a:ext>
            </a:extLst>
          </p:cNvPr>
          <p:cNvSpPr/>
          <p:nvPr/>
        </p:nvSpPr>
        <p:spPr>
          <a:xfrm>
            <a:off x="4924425" y="5086350"/>
            <a:ext cx="1138238" cy="812800"/>
          </a:xfrm>
          <a:custGeom>
            <a:avLst/>
            <a:gdLst>
              <a:gd name="connsiteX0" fmla="*/ 0 w 1132114"/>
              <a:gd name="connsiteY0" fmla="*/ 0 h 1099458"/>
              <a:gd name="connsiteX1" fmla="*/ 870857 w 1132114"/>
              <a:gd name="connsiteY1" fmla="*/ 729343 h 1099458"/>
              <a:gd name="connsiteX2" fmla="*/ 1132114 w 1132114"/>
              <a:gd name="connsiteY2" fmla="*/ 1099458 h 1099458"/>
            </a:gdLst>
            <a:ahLst/>
            <a:cxnLst>
              <a:cxn ang="0">
                <a:pos x="connsiteX0" y="connsiteY0"/>
              </a:cxn>
              <a:cxn ang="0">
                <a:pos x="connsiteX1" y="connsiteY1"/>
              </a:cxn>
              <a:cxn ang="0">
                <a:pos x="connsiteX2" y="connsiteY2"/>
              </a:cxn>
            </a:cxnLst>
            <a:rect l="l" t="t" r="r" b="b"/>
            <a:pathLst>
              <a:path w="1132114" h="1099458">
                <a:moveTo>
                  <a:pt x="0" y="0"/>
                </a:moveTo>
                <a:cubicBezTo>
                  <a:pt x="341085" y="273050"/>
                  <a:pt x="682171" y="546100"/>
                  <a:pt x="870857" y="729343"/>
                </a:cubicBezTo>
                <a:cubicBezTo>
                  <a:pt x="1059543" y="912586"/>
                  <a:pt x="1104900" y="1046844"/>
                  <a:pt x="1132114" y="1099458"/>
                </a:cubicBezTo>
              </a:path>
            </a:pathLst>
          </a:custGeom>
          <a:noFill/>
          <a:ln>
            <a:solidFill>
              <a:schemeClr val="bg1">
                <a:lumMod val="65000"/>
              </a:schemeClr>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52" name="51 Forma libre">
            <a:extLst>
              <a:ext uri="{FF2B5EF4-FFF2-40B4-BE49-F238E27FC236}">
                <a16:creationId xmlns:a16="http://schemas.microsoft.com/office/drawing/2014/main" id="{8C96BB95-DD57-9FA7-52F2-83A5862FE7F2}"/>
              </a:ext>
            </a:extLst>
          </p:cNvPr>
          <p:cNvSpPr/>
          <p:nvPr/>
        </p:nvSpPr>
        <p:spPr>
          <a:xfrm flipH="1">
            <a:off x="6300788" y="4724400"/>
            <a:ext cx="719137" cy="1157288"/>
          </a:xfrm>
          <a:custGeom>
            <a:avLst/>
            <a:gdLst>
              <a:gd name="connsiteX0" fmla="*/ 0 w 1132114"/>
              <a:gd name="connsiteY0" fmla="*/ 0 h 1099458"/>
              <a:gd name="connsiteX1" fmla="*/ 870857 w 1132114"/>
              <a:gd name="connsiteY1" fmla="*/ 729343 h 1099458"/>
              <a:gd name="connsiteX2" fmla="*/ 1132114 w 1132114"/>
              <a:gd name="connsiteY2" fmla="*/ 1099458 h 1099458"/>
            </a:gdLst>
            <a:ahLst/>
            <a:cxnLst>
              <a:cxn ang="0">
                <a:pos x="connsiteX0" y="connsiteY0"/>
              </a:cxn>
              <a:cxn ang="0">
                <a:pos x="connsiteX1" y="connsiteY1"/>
              </a:cxn>
              <a:cxn ang="0">
                <a:pos x="connsiteX2" y="connsiteY2"/>
              </a:cxn>
            </a:cxnLst>
            <a:rect l="l" t="t" r="r" b="b"/>
            <a:pathLst>
              <a:path w="1132114" h="1099458">
                <a:moveTo>
                  <a:pt x="0" y="0"/>
                </a:moveTo>
                <a:cubicBezTo>
                  <a:pt x="341085" y="273050"/>
                  <a:pt x="682171" y="546100"/>
                  <a:pt x="870857" y="729343"/>
                </a:cubicBezTo>
                <a:cubicBezTo>
                  <a:pt x="1059543" y="912586"/>
                  <a:pt x="1104900" y="1046844"/>
                  <a:pt x="1132114" y="1099458"/>
                </a:cubicBezTo>
              </a:path>
            </a:pathLst>
          </a:custGeom>
          <a:noFill/>
          <a:ln>
            <a:solidFill>
              <a:schemeClr val="bg1">
                <a:lumMod val="65000"/>
              </a:schemeClr>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53" name="52 Forma libre">
            <a:extLst>
              <a:ext uri="{FF2B5EF4-FFF2-40B4-BE49-F238E27FC236}">
                <a16:creationId xmlns:a16="http://schemas.microsoft.com/office/drawing/2014/main" id="{6D4DF214-497E-C432-4195-ABEF0C380FB6}"/>
              </a:ext>
            </a:extLst>
          </p:cNvPr>
          <p:cNvSpPr/>
          <p:nvPr/>
        </p:nvSpPr>
        <p:spPr>
          <a:xfrm flipH="1">
            <a:off x="6372225" y="4822825"/>
            <a:ext cx="987425" cy="1058863"/>
          </a:xfrm>
          <a:custGeom>
            <a:avLst/>
            <a:gdLst>
              <a:gd name="connsiteX0" fmla="*/ 0 w 1132114"/>
              <a:gd name="connsiteY0" fmla="*/ 0 h 1099458"/>
              <a:gd name="connsiteX1" fmla="*/ 870857 w 1132114"/>
              <a:gd name="connsiteY1" fmla="*/ 729343 h 1099458"/>
              <a:gd name="connsiteX2" fmla="*/ 1132114 w 1132114"/>
              <a:gd name="connsiteY2" fmla="*/ 1099458 h 1099458"/>
            </a:gdLst>
            <a:ahLst/>
            <a:cxnLst>
              <a:cxn ang="0">
                <a:pos x="connsiteX0" y="connsiteY0"/>
              </a:cxn>
              <a:cxn ang="0">
                <a:pos x="connsiteX1" y="connsiteY1"/>
              </a:cxn>
              <a:cxn ang="0">
                <a:pos x="connsiteX2" y="connsiteY2"/>
              </a:cxn>
            </a:cxnLst>
            <a:rect l="l" t="t" r="r" b="b"/>
            <a:pathLst>
              <a:path w="1132114" h="1099458">
                <a:moveTo>
                  <a:pt x="0" y="0"/>
                </a:moveTo>
                <a:cubicBezTo>
                  <a:pt x="341085" y="273050"/>
                  <a:pt x="682171" y="546100"/>
                  <a:pt x="870857" y="729343"/>
                </a:cubicBezTo>
                <a:cubicBezTo>
                  <a:pt x="1059543" y="912586"/>
                  <a:pt x="1104900" y="1046844"/>
                  <a:pt x="1132114" y="1099458"/>
                </a:cubicBezTo>
              </a:path>
            </a:pathLst>
          </a:custGeom>
          <a:noFill/>
          <a:ln>
            <a:solidFill>
              <a:schemeClr val="bg1">
                <a:lumMod val="65000"/>
              </a:schemeClr>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54" name="53 Forma libre">
            <a:extLst>
              <a:ext uri="{FF2B5EF4-FFF2-40B4-BE49-F238E27FC236}">
                <a16:creationId xmlns:a16="http://schemas.microsoft.com/office/drawing/2014/main" id="{5B9672F4-F553-7E19-BCF9-E68CB4964943}"/>
              </a:ext>
            </a:extLst>
          </p:cNvPr>
          <p:cNvSpPr/>
          <p:nvPr/>
        </p:nvSpPr>
        <p:spPr>
          <a:xfrm flipH="1">
            <a:off x="6443663" y="5002213"/>
            <a:ext cx="1081087" cy="901700"/>
          </a:xfrm>
          <a:custGeom>
            <a:avLst/>
            <a:gdLst>
              <a:gd name="connsiteX0" fmla="*/ 0 w 1132114"/>
              <a:gd name="connsiteY0" fmla="*/ 0 h 1099458"/>
              <a:gd name="connsiteX1" fmla="*/ 870857 w 1132114"/>
              <a:gd name="connsiteY1" fmla="*/ 729343 h 1099458"/>
              <a:gd name="connsiteX2" fmla="*/ 1132114 w 1132114"/>
              <a:gd name="connsiteY2" fmla="*/ 1099458 h 1099458"/>
            </a:gdLst>
            <a:ahLst/>
            <a:cxnLst>
              <a:cxn ang="0">
                <a:pos x="connsiteX0" y="connsiteY0"/>
              </a:cxn>
              <a:cxn ang="0">
                <a:pos x="connsiteX1" y="connsiteY1"/>
              </a:cxn>
              <a:cxn ang="0">
                <a:pos x="connsiteX2" y="connsiteY2"/>
              </a:cxn>
            </a:cxnLst>
            <a:rect l="l" t="t" r="r" b="b"/>
            <a:pathLst>
              <a:path w="1132114" h="1099458">
                <a:moveTo>
                  <a:pt x="0" y="0"/>
                </a:moveTo>
                <a:cubicBezTo>
                  <a:pt x="341085" y="273050"/>
                  <a:pt x="682171" y="546100"/>
                  <a:pt x="870857" y="729343"/>
                </a:cubicBezTo>
                <a:cubicBezTo>
                  <a:pt x="1059543" y="912586"/>
                  <a:pt x="1104900" y="1046844"/>
                  <a:pt x="1132114" y="1099458"/>
                </a:cubicBezTo>
              </a:path>
            </a:pathLst>
          </a:custGeom>
          <a:noFill/>
          <a:ln>
            <a:solidFill>
              <a:schemeClr val="bg1">
                <a:lumMod val="65000"/>
              </a:schemeClr>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pic>
        <p:nvPicPr>
          <p:cNvPr id="22557" name="Picture 2">
            <a:extLst>
              <a:ext uri="{FF2B5EF4-FFF2-40B4-BE49-F238E27FC236}">
                <a16:creationId xmlns:a16="http://schemas.microsoft.com/office/drawing/2014/main" id="{74CFC1B5-2DE3-2E86-3C1F-3C41052F21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419" r="62219" b="76439"/>
          <a:stretch>
            <a:fillRect/>
          </a:stretch>
        </p:blipFill>
        <p:spPr bwMode="auto">
          <a:xfrm>
            <a:off x="107950" y="4652963"/>
            <a:ext cx="4654550" cy="218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30 Forma libre">
            <a:extLst>
              <a:ext uri="{FF2B5EF4-FFF2-40B4-BE49-F238E27FC236}">
                <a16:creationId xmlns:a16="http://schemas.microsoft.com/office/drawing/2014/main" id="{B8A622E0-CD02-8228-0200-CE0D15A61E2D}"/>
              </a:ext>
            </a:extLst>
          </p:cNvPr>
          <p:cNvSpPr/>
          <p:nvPr/>
        </p:nvSpPr>
        <p:spPr>
          <a:xfrm>
            <a:off x="955675" y="4979988"/>
            <a:ext cx="2655888" cy="1295400"/>
          </a:xfrm>
          <a:custGeom>
            <a:avLst/>
            <a:gdLst>
              <a:gd name="connsiteX0" fmla="*/ 0 w 2656115"/>
              <a:gd name="connsiteY0" fmla="*/ 1295459 h 1295459"/>
              <a:gd name="connsiteX1" fmla="*/ 1338943 w 2656115"/>
              <a:gd name="connsiteY1" fmla="*/ 59 h 1295459"/>
              <a:gd name="connsiteX2" fmla="*/ 2656115 w 2656115"/>
              <a:gd name="connsiteY2" fmla="*/ 1241030 h 1295459"/>
            </a:gdLst>
            <a:ahLst/>
            <a:cxnLst>
              <a:cxn ang="0">
                <a:pos x="connsiteX0" y="connsiteY0"/>
              </a:cxn>
              <a:cxn ang="0">
                <a:pos x="connsiteX1" y="connsiteY1"/>
              </a:cxn>
              <a:cxn ang="0">
                <a:pos x="connsiteX2" y="connsiteY2"/>
              </a:cxn>
            </a:cxnLst>
            <a:rect l="l" t="t" r="r" b="b"/>
            <a:pathLst>
              <a:path w="2656115" h="1295459">
                <a:moveTo>
                  <a:pt x="0" y="1295459"/>
                </a:moveTo>
                <a:cubicBezTo>
                  <a:pt x="448128" y="652294"/>
                  <a:pt x="896257" y="9130"/>
                  <a:pt x="1338943" y="59"/>
                </a:cubicBezTo>
                <a:cubicBezTo>
                  <a:pt x="1781629" y="-9012"/>
                  <a:pt x="2440215" y="1021502"/>
                  <a:pt x="2656115" y="1241030"/>
                </a:cubicBezTo>
              </a:path>
            </a:pathLst>
          </a:custGeom>
          <a:noFill/>
          <a:ln>
            <a:solidFill>
              <a:schemeClr val="bg1">
                <a:lumMod val="65000"/>
              </a:schemeClr>
            </a:solidFill>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36" name="35 Forma libre">
            <a:extLst>
              <a:ext uri="{FF2B5EF4-FFF2-40B4-BE49-F238E27FC236}">
                <a16:creationId xmlns:a16="http://schemas.microsoft.com/office/drawing/2014/main" id="{652C18B2-4C71-B0E7-8551-ADEE26499880}"/>
              </a:ext>
            </a:extLst>
          </p:cNvPr>
          <p:cNvSpPr/>
          <p:nvPr/>
        </p:nvSpPr>
        <p:spPr>
          <a:xfrm>
            <a:off x="1235075" y="5056188"/>
            <a:ext cx="2155825" cy="1239837"/>
          </a:xfrm>
          <a:custGeom>
            <a:avLst/>
            <a:gdLst>
              <a:gd name="connsiteX0" fmla="*/ 0 w 2155372"/>
              <a:gd name="connsiteY0" fmla="*/ 1230088 h 1240974"/>
              <a:gd name="connsiteX1" fmla="*/ 1045029 w 2155372"/>
              <a:gd name="connsiteY1" fmla="*/ 3 h 1240974"/>
              <a:gd name="connsiteX2" fmla="*/ 2155372 w 2155372"/>
              <a:gd name="connsiteY2" fmla="*/ 1240974 h 1240974"/>
            </a:gdLst>
            <a:ahLst/>
            <a:cxnLst>
              <a:cxn ang="0">
                <a:pos x="connsiteX0" y="connsiteY0"/>
              </a:cxn>
              <a:cxn ang="0">
                <a:pos x="connsiteX1" y="connsiteY1"/>
              </a:cxn>
              <a:cxn ang="0">
                <a:pos x="connsiteX2" y="connsiteY2"/>
              </a:cxn>
            </a:cxnLst>
            <a:rect l="l" t="t" r="r" b="b"/>
            <a:pathLst>
              <a:path w="2155372" h="1240974">
                <a:moveTo>
                  <a:pt x="0" y="1230088"/>
                </a:moveTo>
                <a:cubicBezTo>
                  <a:pt x="342900" y="614138"/>
                  <a:pt x="685800" y="-1811"/>
                  <a:pt x="1045029" y="3"/>
                </a:cubicBezTo>
                <a:cubicBezTo>
                  <a:pt x="1404258" y="1817"/>
                  <a:pt x="2155372" y="1240974"/>
                  <a:pt x="2155372" y="1240974"/>
                </a:cubicBezTo>
              </a:path>
            </a:pathLst>
          </a:custGeom>
          <a:noFill/>
          <a:ln>
            <a:solidFill>
              <a:schemeClr val="bg1">
                <a:lumMod val="65000"/>
              </a:schemeClr>
            </a:solidFill>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37" name="36 Forma libre">
            <a:extLst>
              <a:ext uri="{FF2B5EF4-FFF2-40B4-BE49-F238E27FC236}">
                <a16:creationId xmlns:a16="http://schemas.microsoft.com/office/drawing/2014/main" id="{B7689A1A-2A1D-E69A-ED40-04E60A610A17}"/>
              </a:ext>
            </a:extLst>
          </p:cNvPr>
          <p:cNvSpPr/>
          <p:nvPr/>
        </p:nvSpPr>
        <p:spPr>
          <a:xfrm>
            <a:off x="915988" y="5316538"/>
            <a:ext cx="2667000" cy="947737"/>
          </a:xfrm>
          <a:custGeom>
            <a:avLst/>
            <a:gdLst>
              <a:gd name="connsiteX0" fmla="*/ 0 w 2667000"/>
              <a:gd name="connsiteY0" fmla="*/ 0 h 947062"/>
              <a:gd name="connsiteX1" fmla="*/ 1328058 w 2667000"/>
              <a:gd name="connsiteY1" fmla="*/ 947057 h 947062"/>
              <a:gd name="connsiteX2" fmla="*/ 2667000 w 2667000"/>
              <a:gd name="connsiteY2" fmla="*/ 10885 h 947062"/>
            </a:gdLst>
            <a:ahLst/>
            <a:cxnLst>
              <a:cxn ang="0">
                <a:pos x="connsiteX0" y="connsiteY0"/>
              </a:cxn>
              <a:cxn ang="0">
                <a:pos x="connsiteX1" y="connsiteY1"/>
              </a:cxn>
              <a:cxn ang="0">
                <a:pos x="connsiteX2" y="connsiteY2"/>
              </a:cxn>
            </a:cxnLst>
            <a:rect l="l" t="t" r="r" b="b"/>
            <a:pathLst>
              <a:path w="2667000" h="947062">
                <a:moveTo>
                  <a:pt x="0" y="0"/>
                </a:moveTo>
                <a:cubicBezTo>
                  <a:pt x="441779" y="472621"/>
                  <a:pt x="883558" y="945243"/>
                  <a:pt x="1328058" y="947057"/>
                </a:cubicBezTo>
                <a:cubicBezTo>
                  <a:pt x="1772558" y="948871"/>
                  <a:pt x="2219779" y="479878"/>
                  <a:pt x="2667000" y="10885"/>
                </a:cubicBezTo>
              </a:path>
            </a:pathLst>
          </a:custGeom>
          <a:noFill/>
          <a:ln>
            <a:solidFill>
              <a:srgbClr val="FF0000">
                <a:alpha val="50000"/>
              </a:srgbClr>
            </a:solidFill>
            <a:prstDash val="dash"/>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38" name="37 Forma libre">
            <a:extLst>
              <a:ext uri="{FF2B5EF4-FFF2-40B4-BE49-F238E27FC236}">
                <a16:creationId xmlns:a16="http://schemas.microsoft.com/office/drawing/2014/main" id="{1C4FE58A-A372-AF03-EF97-A0E1940F81BF}"/>
              </a:ext>
            </a:extLst>
          </p:cNvPr>
          <p:cNvSpPr/>
          <p:nvPr/>
        </p:nvSpPr>
        <p:spPr>
          <a:xfrm>
            <a:off x="1208088" y="5138738"/>
            <a:ext cx="2124075" cy="1049337"/>
          </a:xfrm>
          <a:custGeom>
            <a:avLst/>
            <a:gdLst>
              <a:gd name="connsiteX0" fmla="*/ 56470 w 2124756"/>
              <a:gd name="connsiteY0" fmla="*/ 36034 h 1048409"/>
              <a:gd name="connsiteX1" fmla="*/ 110899 w 2124756"/>
              <a:gd name="connsiteY1" fmla="*/ 123120 h 1048409"/>
              <a:gd name="connsiteX2" fmla="*/ 1057956 w 2124756"/>
              <a:gd name="connsiteY2" fmla="*/ 1048406 h 1048409"/>
              <a:gd name="connsiteX3" fmla="*/ 2124756 w 2124756"/>
              <a:gd name="connsiteY3" fmla="*/ 112234 h 1048409"/>
            </a:gdLst>
            <a:ahLst/>
            <a:cxnLst>
              <a:cxn ang="0">
                <a:pos x="connsiteX0" y="connsiteY0"/>
              </a:cxn>
              <a:cxn ang="0">
                <a:pos x="connsiteX1" y="connsiteY1"/>
              </a:cxn>
              <a:cxn ang="0">
                <a:pos x="connsiteX2" y="connsiteY2"/>
              </a:cxn>
              <a:cxn ang="0">
                <a:pos x="connsiteX3" y="connsiteY3"/>
              </a:cxn>
            </a:cxnLst>
            <a:rect l="l" t="t" r="r" b="b"/>
            <a:pathLst>
              <a:path w="2124756" h="1048409">
                <a:moveTo>
                  <a:pt x="56470" y="36034"/>
                </a:moveTo>
                <a:cubicBezTo>
                  <a:pt x="227" y="-4788"/>
                  <a:pt x="-56015" y="-45609"/>
                  <a:pt x="110899" y="123120"/>
                </a:cubicBezTo>
                <a:cubicBezTo>
                  <a:pt x="277813" y="291849"/>
                  <a:pt x="722313" y="1050220"/>
                  <a:pt x="1057956" y="1048406"/>
                </a:cubicBezTo>
                <a:cubicBezTo>
                  <a:pt x="1393599" y="1046592"/>
                  <a:pt x="1759177" y="579413"/>
                  <a:pt x="2124756" y="112234"/>
                </a:cubicBezTo>
              </a:path>
            </a:pathLst>
          </a:custGeom>
          <a:noFill/>
          <a:ln>
            <a:solidFill>
              <a:srgbClr val="FF0000">
                <a:alpha val="50000"/>
              </a:srgbClr>
            </a:solidFill>
            <a:prstDash val="dash"/>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40" name="39 Forma libre">
            <a:extLst>
              <a:ext uri="{FF2B5EF4-FFF2-40B4-BE49-F238E27FC236}">
                <a16:creationId xmlns:a16="http://schemas.microsoft.com/office/drawing/2014/main" id="{B089ABBB-8A59-C8EB-9C00-B2039D96E514}"/>
              </a:ext>
            </a:extLst>
          </p:cNvPr>
          <p:cNvSpPr/>
          <p:nvPr/>
        </p:nvSpPr>
        <p:spPr>
          <a:xfrm>
            <a:off x="904875" y="5632450"/>
            <a:ext cx="2709863" cy="687388"/>
          </a:xfrm>
          <a:custGeom>
            <a:avLst/>
            <a:gdLst>
              <a:gd name="connsiteX0" fmla="*/ 0 w 2710543"/>
              <a:gd name="connsiteY0" fmla="*/ 152400 h 687410"/>
              <a:gd name="connsiteX1" fmla="*/ 1360714 w 2710543"/>
              <a:gd name="connsiteY1" fmla="*/ 685800 h 687410"/>
              <a:gd name="connsiteX2" fmla="*/ 2710543 w 2710543"/>
              <a:gd name="connsiteY2" fmla="*/ 0 h 687410"/>
            </a:gdLst>
            <a:ahLst/>
            <a:cxnLst>
              <a:cxn ang="0">
                <a:pos x="connsiteX0" y="connsiteY0"/>
              </a:cxn>
              <a:cxn ang="0">
                <a:pos x="connsiteX1" y="connsiteY1"/>
              </a:cxn>
              <a:cxn ang="0">
                <a:pos x="connsiteX2" y="connsiteY2"/>
              </a:cxn>
            </a:cxnLst>
            <a:rect l="l" t="t" r="r" b="b"/>
            <a:pathLst>
              <a:path w="2710543" h="687410">
                <a:moveTo>
                  <a:pt x="0" y="152400"/>
                </a:moveTo>
                <a:cubicBezTo>
                  <a:pt x="454478" y="431800"/>
                  <a:pt x="908957" y="711200"/>
                  <a:pt x="1360714" y="685800"/>
                </a:cubicBezTo>
                <a:cubicBezTo>
                  <a:pt x="1812471" y="660400"/>
                  <a:pt x="2500086" y="107043"/>
                  <a:pt x="2710543" y="0"/>
                </a:cubicBezTo>
              </a:path>
            </a:pathLst>
          </a:custGeom>
          <a:noFill/>
          <a:ln>
            <a:solidFill>
              <a:srgbClr val="FF0000">
                <a:alpha val="50000"/>
              </a:srgbClr>
            </a:solidFill>
            <a:prstDash val="dash"/>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41" name="40 Forma libre">
            <a:extLst>
              <a:ext uri="{FF2B5EF4-FFF2-40B4-BE49-F238E27FC236}">
                <a16:creationId xmlns:a16="http://schemas.microsoft.com/office/drawing/2014/main" id="{C5ACF0BD-FBC9-9527-9791-A488ACA59E38}"/>
              </a:ext>
            </a:extLst>
          </p:cNvPr>
          <p:cNvSpPr/>
          <p:nvPr/>
        </p:nvSpPr>
        <p:spPr>
          <a:xfrm>
            <a:off x="882650" y="4875213"/>
            <a:ext cx="2743200" cy="1100137"/>
          </a:xfrm>
          <a:custGeom>
            <a:avLst/>
            <a:gdLst>
              <a:gd name="connsiteX0" fmla="*/ 0 w 2743200"/>
              <a:gd name="connsiteY0" fmla="*/ 1099530 h 1099530"/>
              <a:gd name="connsiteX1" fmla="*/ 1393372 w 2743200"/>
              <a:gd name="connsiteY1" fmla="*/ 73 h 1099530"/>
              <a:gd name="connsiteX2" fmla="*/ 2743200 w 2743200"/>
              <a:gd name="connsiteY2" fmla="*/ 1055987 h 1099530"/>
            </a:gdLst>
            <a:ahLst/>
            <a:cxnLst>
              <a:cxn ang="0">
                <a:pos x="connsiteX0" y="connsiteY0"/>
              </a:cxn>
              <a:cxn ang="0">
                <a:pos x="connsiteX1" y="connsiteY1"/>
              </a:cxn>
              <a:cxn ang="0">
                <a:pos x="connsiteX2" y="connsiteY2"/>
              </a:cxn>
            </a:cxnLst>
            <a:rect l="l" t="t" r="r" b="b"/>
            <a:pathLst>
              <a:path w="2743200" h="1099530">
                <a:moveTo>
                  <a:pt x="0" y="1099530"/>
                </a:moveTo>
                <a:cubicBezTo>
                  <a:pt x="468086" y="553430"/>
                  <a:pt x="936172" y="7330"/>
                  <a:pt x="1393372" y="73"/>
                </a:cubicBezTo>
                <a:cubicBezTo>
                  <a:pt x="1850572" y="-7184"/>
                  <a:pt x="2296886" y="524401"/>
                  <a:pt x="2743200" y="1055987"/>
                </a:cubicBezTo>
              </a:path>
            </a:pathLst>
          </a:custGeom>
          <a:noFill/>
          <a:ln>
            <a:solidFill>
              <a:schemeClr val="bg1">
                <a:lumMod val="65000"/>
              </a:schemeClr>
            </a:solidFill>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43" name="42 Forma libre">
            <a:extLst>
              <a:ext uri="{FF2B5EF4-FFF2-40B4-BE49-F238E27FC236}">
                <a16:creationId xmlns:a16="http://schemas.microsoft.com/office/drawing/2014/main" id="{AD04C3E6-C62B-60E7-D1E3-0F6EFB6DDDBC}"/>
              </a:ext>
            </a:extLst>
          </p:cNvPr>
          <p:cNvSpPr/>
          <p:nvPr/>
        </p:nvSpPr>
        <p:spPr>
          <a:xfrm rot="2760087">
            <a:off x="1070769" y="5488781"/>
            <a:ext cx="838200" cy="750888"/>
          </a:xfrm>
          <a:custGeom>
            <a:avLst/>
            <a:gdLst>
              <a:gd name="connsiteX0" fmla="*/ 65314 w 838200"/>
              <a:gd name="connsiteY0" fmla="*/ 718457 h 751114"/>
              <a:gd name="connsiteX1" fmla="*/ 674914 w 838200"/>
              <a:gd name="connsiteY1" fmla="*/ 119743 h 751114"/>
              <a:gd name="connsiteX2" fmla="*/ 838200 w 838200"/>
              <a:gd name="connsiteY2" fmla="*/ 0 h 751114"/>
              <a:gd name="connsiteX3" fmla="*/ 620486 w 838200"/>
              <a:gd name="connsiteY3" fmla="*/ 228600 h 751114"/>
              <a:gd name="connsiteX4" fmla="*/ 272143 w 838200"/>
              <a:gd name="connsiteY4" fmla="*/ 555171 h 751114"/>
              <a:gd name="connsiteX5" fmla="*/ 0 w 838200"/>
              <a:gd name="connsiteY5" fmla="*/ 751114 h 751114"/>
              <a:gd name="connsiteX6" fmla="*/ 65314 w 838200"/>
              <a:gd name="connsiteY6" fmla="*/ 718457 h 751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8200" h="751114">
                <a:moveTo>
                  <a:pt x="65314" y="718457"/>
                </a:moveTo>
                <a:lnTo>
                  <a:pt x="674914" y="119743"/>
                </a:lnTo>
                <a:lnTo>
                  <a:pt x="838200" y="0"/>
                </a:lnTo>
                <a:lnTo>
                  <a:pt x="620486" y="228600"/>
                </a:lnTo>
                <a:lnTo>
                  <a:pt x="272143" y="555171"/>
                </a:lnTo>
                <a:lnTo>
                  <a:pt x="0" y="751114"/>
                </a:lnTo>
                <a:lnTo>
                  <a:pt x="65314" y="718457"/>
                </a:lnTo>
                <a:close/>
              </a:path>
            </a:pathLst>
          </a:cu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44" name="43 Forma libre">
            <a:extLst>
              <a:ext uri="{FF2B5EF4-FFF2-40B4-BE49-F238E27FC236}">
                <a16:creationId xmlns:a16="http://schemas.microsoft.com/office/drawing/2014/main" id="{1C4D2FD6-6384-9682-1F27-83E8540D6669}"/>
              </a:ext>
            </a:extLst>
          </p:cNvPr>
          <p:cNvSpPr/>
          <p:nvPr/>
        </p:nvSpPr>
        <p:spPr>
          <a:xfrm rot="2665501">
            <a:off x="1212850" y="5703888"/>
            <a:ext cx="838200" cy="750887"/>
          </a:xfrm>
          <a:custGeom>
            <a:avLst/>
            <a:gdLst>
              <a:gd name="connsiteX0" fmla="*/ 65314 w 838200"/>
              <a:gd name="connsiteY0" fmla="*/ 718457 h 751114"/>
              <a:gd name="connsiteX1" fmla="*/ 674914 w 838200"/>
              <a:gd name="connsiteY1" fmla="*/ 119743 h 751114"/>
              <a:gd name="connsiteX2" fmla="*/ 838200 w 838200"/>
              <a:gd name="connsiteY2" fmla="*/ 0 h 751114"/>
              <a:gd name="connsiteX3" fmla="*/ 620486 w 838200"/>
              <a:gd name="connsiteY3" fmla="*/ 228600 h 751114"/>
              <a:gd name="connsiteX4" fmla="*/ 272143 w 838200"/>
              <a:gd name="connsiteY4" fmla="*/ 555171 h 751114"/>
              <a:gd name="connsiteX5" fmla="*/ 0 w 838200"/>
              <a:gd name="connsiteY5" fmla="*/ 751114 h 751114"/>
              <a:gd name="connsiteX6" fmla="*/ 65314 w 838200"/>
              <a:gd name="connsiteY6" fmla="*/ 718457 h 751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8200" h="751114">
                <a:moveTo>
                  <a:pt x="65314" y="718457"/>
                </a:moveTo>
                <a:lnTo>
                  <a:pt x="674914" y="119743"/>
                </a:lnTo>
                <a:lnTo>
                  <a:pt x="838200" y="0"/>
                </a:lnTo>
                <a:lnTo>
                  <a:pt x="620486" y="228600"/>
                </a:lnTo>
                <a:lnTo>
                  <a:pt x="272143" y="555171"/>
                </a:lnTo>
                <a:lnTo>
                  <a:pt x="0" y="751114"/>
                </a:lnTo>
                <a:lnTo>
                  <a:pt x="65314" y="718457"/>
                </a:lnTo>
                <a:close/>
              </a:path>
            </a:pathLst>
          </a:cu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cxnSp>
        <p:nvCxnSpPr>
          <p:cNvPr id="45" name="44 Conector recto">
            <a:extLst>
              <a:ext uri="{FF2B5EF4-FFF2-40B4-BE49-F238E27FC236}">
                <a16:creationId xmlns:a16="http://schemas.microsoft.com/office/drawing/2014/main" id="{114D329C-F9E1-D473-E673-FCE27A40FBCA}"/>
              </a:ext>
            </a:extLst>
          </p:cNvPr>
          <p:cNvCxnSpPr/>
          <p:nvPr/>
        </p:nvCxnSpPr>
        <p:spPr>
          <a:xfrm>
            <a:off x="1771650" y="5497513"/>
            <a:ext cx="0" cy="739775"/>
          </a:xfrm>
          <a:prstGeom prst="line">
            <a:avLst/>
          </a:prstGeom>
          <a:ln w="19050">
            <a:solidFill>
              <a:srgbClr val="FF0000">
                <a:alpha val="50000"/>
              </a:srgbClr>
            </a:solidFill>
            <a:prstDash val="solid"/>
            <a:headEnd type="triangle" w="lg" len="lg"/>
            <a:tailEnd type="none" w="lg" len="lg"/>
          </a:ln>
        </p:spPr>
        <p:style>
          <a:lnRef idx="1">
            <a:schemeClr val="accent1"/>
          </a:lnRef>
          <a:fillRef idx="0">
            <a:schemeClr val="accent1"/>
          </a:fillRef>
          <a:effectRef idx="0">
            <a:schemeClr val="accent1"/>
          </a:effectRef>
          <a:fontRef idx="minor">
            <a:schemeClr val="tx1"/>
          </a:fontRef>
        </p:style>
      </p:cxnSp>
      <p:cxnSp>
        <p:nvCxnSpPr>
          <p:cNvPr id="46" name="45 Conector recto">
            <a:extLst>
              <a:ext uri="{FF2B5EF4-FFF2-40B4-BE49-F238E27FC236}">
                <a16:creationId xmlns:a16="http://schemas.microsoft.com/office/drawing/2014/main" id="{76433407-973A-5F07-C7E4-133F8BDE355E}"/>
              </a:ext>
            </a:extLst>
          </p:cNvPr>
          <p:cNvCxnSpPr/>
          <p:nvPr/>
        </p:nvCxnSpPr>
        <p:spPr>
          <a:xfrm>
            <a:off x="1116013" y="6237288"/>
            <a:ext cx="655637" cy="0"/>
          </a:xfrm>
          <a:prstGeom prst="line">
            <a:avLst/>
          </a:prstGeom>
          <a:ln w="19050">
            <a:solidFill>
              <a:srgbClr val="FF0000">
                <a:alpha val="50000"/>
              </a:srgbClr>
            </a:solidFill>
            <a:prstDash val="solid"/>
            <a:headEnd type="triangle" w="lg" len="lg"/>
            <a:tailEnd type="none" w="lg" len="lg"/>
          </a:ln>
        </p:spPr>
        <p:style>
          <a:lnRef idx="1">
            <a:schemeClr val="accent1"/>
          </a:lnRef>
          <a:fillRef idx="0">
            <a:schemeClr val="accent1"/>
          </a:fillRef>
          <a:effectRef idx="0">
            <a:schemeClr val="accent1"/>
          </a:effectRef>
          <a:fontRef idx="minor">
            <a:schemeClr val="tx1"/>
          </a:fontRef>
        </p:style>
      </p:cxnSp>
      <p:cxnSp>
        <p:nvCxnSpPr>
          <p:cNvPr id="47" name="46 Conector recto">
            <a:extLst>
              <a:ext uri="{FF2B5EF4-FFF2-40B4-BE49-F238E27FC236}">
                <a16:creationId xmlns:a16="http://schemas.microsoft.com/office/drawing/2014/main" id="{27CCB80B-AF93-8FCB-4AEA-D7079B96D949}"/>
              </a:ext>
            </a:extLst>
          </p:cNvPr>
          <p:cNvCxnSpPr/>
          <p:nvPr/>
        </p:nvCxnSpPr>
        <p:spPr>
          <a:xfrm>
            <a:off x="1611313" y="5254625"/>
            <a:ext cx="0" cy="739775"/>
          </a:xfrm>
          <a:prstGeom prst="line">
            <a:avLst/>
          </a:prstGeom>
          <a:ln w="19050">
            <a:solidFill>
              <a:srgbClr val="FF0000">
                <a:alpha val="50000"/>
              </a:srgbClr>
            </a:solidFill>
            <a:prstDash val="solid"/>
            <a:headEnd type="triangle" w="lg" len="lg"/>
            <a:tailEnd type="none" w="lg" len="lg"/>
          </a:ln>
        </p:spPr>
        <p:style>
          <a:lnRef idx="1">
            <a:schemeClr val="accent1"/>
          </a:lnRef>
          <a:fillRef idx="0">
            <a:schemeClr val="accent1"/>
          </a:fillRef>
          <a:effectRef idx="0">
            <a:schemeClr val="accent1"/>
          </a:effectRef>
          <a:fontRef idx="minor">
            <a:schemeClr val="tx1"/>
          </a:fontRef>
        </p:style>
      </p:cxnSp>
      <p:cxnSp>
        <p:nvCxnSpPr>
          <p:cNvPr id="48" name="47 Conector recto">
            <a:extLst>
              <a:ext uri="{FF2B5EF4-FFF2-40B4-BE49-F238E27FC236}">
                <a16:creationId xmlns:a16="http://schemas.microsoft.com/office/drawing/2014/main" id="{EBB1DBEF-5ADF-BCE3-CECA-55E6551D6995}"/>
              </a:ext>
            </a:extLst>
          </p:cNvPr>
          <p:cNvCxnSpPr/>
          <p:nvPr/>
        </p:nvCxnSpPr>
        <p:spPr>
          <a:xfrm>
            <a:off x="955675" y="5994400"/>
            <a:ext cx="655638" cy="0"/>
          </a:xfrm>
          <a:prstGeom prst="line">
            <a:avLst/>
          </a:prstGeom>
          <a:ln w="19050">
            <a:solidFill>
              <a:srgbClr val="FF0000">
                <a:alpha val="50000"/>
              </a:srgbClr>
            </a:solidFill>
            <a:prstDash val="solid"/>
            <a:headEnd type="triangle" w="lg" len="lg"/>
            <a:tailEnd type="none" w="lg" len="lg"/>
          </a:ln>
        </p:spPr>
        <p:style>
          <a:lnRef idx="1">
            <a:schemeClr val="accent1"/>
          </a:lnRef>
          <a:fillRef idx="0">
            <a:schemeClr val="accent1"/>
          </a:fillRef>
          <a:effectRef idx="0">
            <a:schemeClr val="accent1"/>
          </a:effectRef>
          <a:fontRef idx="minor">
            <a:schemeClr val="tx1"/>
          </a:fontRef>
        </p:style>
      </p:cxnSp>
      <p:sp>
        <p:nvSpPr>
          <p:cNvPr id="55" name="15 Rectángulo">
            <a:extLst>
              <a:ext uri="{FF2B5EF4-FFF2-40B4-BE49-F238E27FC236}">
                <a16:creationId xmlns:a16="http://schemas.microsoft.com/office/drawing/2014/main" id="{000EC8F4-EDE8-7647-B42C-A3BB2F9358FD}"/>
              </a:ext>
            </a:extLst>
          </p:cNvPr>
          <p:cNvSpPr>
            <a:spLocks noChangeArrowheads="1"/>
          </p:cNvSpPr>
          <p:nvPr/>
        </p:nvSpPr>
        <p:spPr bwMode="auto">
          <a:xfrm>
            <a:off x="6011863" y="3211513"/>
            <a:ext cx="11112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 altLang="es-AR" b="1"/>
              <a:t>fisuras</a:t>
            </a:r>
          </a:p>
        </p:txBody>
      </p:sp>
      <p:sp>
        <p:nvSpPr>
          <p:cNvPr id="22571" name="Rectangle 6">
            <a:extLst>
              <a:ext uri="{FF2B5EF4-FFF2-40B4-BE49-F238E27FC236}">
                <a16:creationId xmlns:a16="http://schemas.microsoft.com/office/drawing/2014/main" id="{35688ECE-AB63-09B4-DA5A-88B65A065DED}"/>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INTERACCIÓN SUELO ESTRUCTURA</a:t>
            </a:r>
            <a:endParaRPr lang="es-ES_tradnl" altLang="es-AR" sz="2500" b="1">
              <a:latin typeface="Tw Cen MT" panose="020B0602020104020603"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circle(in)">
                                      <p:cBhvr>
                                        <p:cTn id="7" dur="2000"/>
                                        <p:tgtEl>
                                          <p:spTgt spid="26"/>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55"/>
                                        </p:tgtEl>
                                        <p:attrNameLst>
                                          <p:attrName>style.visibility</p:attrName>
                                        </p:attrNameLst>
                                      </p:cBhvr>
                                      <p:to>
                                        <p:strVal val="visible"/>
                                      </p:to>
                                    </p:set>
                                    <p:animEffect transition="in" filter="circle(in)">
                                      <p:cBhvr>
                                        <p:cTn id="10" dur="2000"/>
                                        <p:tgtEl>
                                          <p:spTgt spid="55"/>
                                        </p:tgtEl>
                                      </p:cBhvr>
                                    </p:animEffect>
                                  </p:childTnLst>
                                </p:cTn>
                              </p:par>
                              <p:par>
                                <p:cTn id="11" presetID="6" presetClass="entr" presetSubtype="16"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circle(in)">
                                      <p:cBhvr>
                                        <p:cTn id="13" dur="2000"/>
                                        <p:tgtEl>
                                          <p:spTgt spid="24"/>
                                        </p:tgtEl>
                                      </p:cBhvr>
                                    </p:animEffect>
                                  </p:childTnLst>
                                </p:cTn>
                              </p:par>
                              <p:par>
                                <p:cTn id="14" presetID="6" presetClass="entr" presetSubtype="16" fill="hold"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circle(in)">
                                      <p:cBhvr>
                                        <p:cTn id="16" dur="2000"/>
                                        <p:tgtEl>
                                          <p:spTgt spid="21"/>
                                        </p:tgtEl>
                                      </p:cBhvr>
                                    </p:animEffect>
                                  </p:childTnLst>
                                </p:cTn>
                              </p:par>
                              <p:par>
                                <p:cTn id="17" presetID="6" presetClass="entr" presetSubtype="16" fill="hold" nodeType="with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circle(in)">
                                      <p:cBhvr>
                                        <p:cTn id="19" dur="2000"/>
                                        <p:tgtEl>
                                          <p:spTgt spid="25"/>
                                        </p:tgtEl>
                                      </p:cBhvr>
                                    </p:animEffect>
                                  </p:childTnLst>
                                </p:cTn>
                              </p:par>
                              <p:par>
                                <p:cTn id="20" presetID="6" presetClass="entr" presetSubtype="16" fill="hold" nodeType="withEffect">
                                  <p:stCondLst>
                                    <p:cond delay="0"/>
                                  </p:stCondLst>
                                  <p:childTnLst>
                                    <p:set>
                                      <p:cBhvr>
                                        <p:cTn id="21" dur="1" fill="hold">
                                          <p:stCondLst>
                                            <p:cond delay="0"/>
                                          </p:stCondLst>
                                        </p:cTn>
                                        <p:tgtEl>
                                          <p:spTgt spid="43"/>
                                        </p:tgtEl>
                                        <p:attrNameLst>
                                          <p:attrName>style.visibility</p:attrName>
                                        </p:attrNameLst>
                                      </p:cBhvr>
                                      <p:to>
                                        <p:strVal val="visible"/>
                                      </p:to>
                                    </p:set>
                                    <p:animEffect transition="in" filter="circle(in)">
                                      <p:cBhvr>
                                        <p:cTn id="22" dur="2000"/>
                                        <p:tgtEl>
                                          <p:spTgt spid="43"/>
                                        </p:tgtEl>
                                      </p:cBhvr>
                                    </p:animEffect>
                                  </p:childTnLst>
                                </p:cTn>
                              </p:par>
                              <p:par>
                                <p:cTn id="23" presetID="6" presetClass="entr" presetSubtype="16" fill="hold" nodeType="withEffect">
                                  <p:stCondLst>
                                    <p:cond delay="0"/>
                                  </p:stCondLst>
                                  <p:childTnLst>
                                    <p:set>
                                      <p:cBhvr>
                                        <p:cTn id="24" dur="1" fill="hold">
                                          <p:stCondLst>
                                            <p:cond delay="0"/>
                                          </p:stCondLst>
                                        </p:cTn>
                                        <p:tgtEl>
                                          <p:spTgt spid="44"/>
                                        </p:tgtEl>
                                        <p:attrNameLst>
                                          <p:attrName>style.visibility</p:attrName>
                                        </p:attrNameLst>
                                      </p:cBhvr>
                                      <p:to>
                                        <p:strVal val="visible"/>
                                      </p:to>
                                    </p:set>
                                    <p:animEffect transition="in" filter="circle(in)">
                                      <p:cBhvr>
                                        <p:cTn id="25" dur="2000"/>
                                        <p:tgtEl>
                                          <p:spTgt spid="44"/>
                                        </p:tgtEl>
                                      </p:cBhvr>
                                    </p:animEffect>
                                  </p:childTnLst>
                                </p:cTn>
                              </p:par>
                              <p:par>
                                <p:cTn id="26" presetID="6" presetClass="entr" presetSubtype="16" fill="hold" nodeType="with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circle(in)">
                                      <p:cBhvr>
                                        <p:cTn id="28" dur="2000"/>
                                        <p:tgtEl>
                                          <p:spTgt spid="35"/>
                                        </p:tgtEl>
                                      </p:cBhvr>
                                    </p:animEffect>
                                  </p:childTnLst>
                                </p:cTn>
                              </p:par>
                              <p:par>
                                <p:cTn id="29" presetID="6" presetClass="entr" presetSubtype="16" fill="hold" nodeType="with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circle(in)">
                                      <p:cBhvr>
                                        <p:cTn id="31" dur="2000"/>
                                        <p:tgtEl>
                                          <p:spTgt spid="34"/>
                                        </p:tgtEl>
                                      </p:cBhvr>
                                    </p:animEffect>
                                  </p:childTnLst>
                                </p:cTn>
                              </p:par>
                              <p:par>
                                <p:cTn id="32" presetID="6" presetClass="entr" presetSubtype="16" fill="hold" nodeType="with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circle(in)">
                                      <p:cBhvr>
                                        <p:cTn id="34"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5 Rectángulo">
            <a:extLst>
              <a:ext uri="{FF2B5EF4-FFF2-40B4-BE49-F238E27FC236}">
                <a16:creationId xmlns:a16="http://schemas.microsoft.com/office/drawing/2014/main" id="{9E635F7B-BF6C-A6A5-50D7-93AF8433EAC1}"/>
              </a:ext>
            </a:extLst>
          </p:cNvPr>
          <p:cNvSpPr>
            <a:spLocks noChangeArrowheads="1"/>
          </p:cNvSpPr>
          <p:nvPr/>
        </p:nvSpPr>
        <p:spPr bwMode="auto">
          <a:xfrm>
            <a:off x="571500" y="1692275"/>
            <a:ext cx="81772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ES" altLang="es-AR">
                <a:latin typeface="Castellar" panose="020A0402060406010301" pitchFamily="18" charset="0"/>
              </a:rPr>
              <a:t>La realidad </a:t>
            </a:r>
          </a:p>
          <a:p>
            <a:pPr eaLnBrk="1" hangingPunct="1"/>
            <a:r>
              <a:rPr lang="es-AR" altLang="es-AR"/>
              <a:t>Centro de Salud Villa del Carmen - Formosa Capital </a:t>
            </a:r>
          </a:p>
          <a:p>
            <a:pPr eaLnBrk="1" hangingPunct="1"/>
            <a:r>
              <a:rPr lang="es-AR" altLang="es-AR"/>
              <a:t>Construcción: octubre 2007</a:t>
            </a:r>
            <a:r>
              <a:rPr lang="es-ES" altLang="es-AR" b="1"/>
              <a:t>					</a:t>
            </a:r>
          </a:p>
        </p:txBody>
      </p:sp>
      <p:sp>
        <p:nvSpPr>
          <p:cNvPr id="23555" name="Rectangle 6">
            <a:extLst>
              <a:ext uri="{FF2B5EF4-FFF2-40B4-BE49-F238E27FC236}">
                <a16:creationId xmlns:a16="http://schemas.microsoft.com/office/drawing/2014/main" id="{AC90AC2A-E02E-5CB6-9641-38F541081FF5}"/>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INTERACCIÓN SUELO ESTRUCTURA</a:t>
            </a:r>
            <a:endParaRPr lang="es-ES_tradnl" altLang="es-AR" sz="2500" b="1">
              <a:latin typeface="Tw Cen MT" panose="020B0602020104020603" pitchFamily="34" charset="0"/>
            </a:endParaRPr>
          </a:p>
        </p:txBody>
      </p:sp>
      <p:pic>
        <p:nvPicPr>
          <p:cNvPr id="23556" name="Imagen 1">
            <a:extLst>
              <a:ext uri="{FF2B5EF4-FFF2-40B4-BE49-F238E27FC236}">
                <a16:creationId xmlns:a16="http://schemas.microsoft.com/office/drawing/2014/main" id="{FEB8031C-0A5C-897D-0F98-0142FAD04BF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3850" y="2798763"/>
            <a:ext cx="4006850" cy="300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Imagen 2">
            <a:extLst>
              <a:ext uri="{FF2B5EF4-FFF2-40B4-BE49-F238E27FC236}">
                <a16:creationId xmlns:a16="http://schemas.microsoft.com/office/drawing/2014/main" id="{2BD44361-729E-6DEA-91F1-5F3FE541D04C}"/>
              </a:ext>
            </a:extLst>
          </p:cNvPr>
          <p:cNvPicPr>
            <a:picLocks noChangeAspect="1"/>
          </p:cNvPicPr>
          <p:nvPr/>
        </p:nvPicPr>
        <p:blipFill>
          <a:blip r:embed="rId3">
            <a:extLst>
              <a:ext uri="{28A0092B-C50C-407E-A947-70E740481C1C}">
                <a14:useLocalDpi xmlns:a14="http://schemas.microsoft.com/office/drawing/2010/main" val="0"/>
              </a:ext>
            </a:extLst>
          </a:blip>
          <a:srcRect r="24788"/>
          <a:stretch>
            <a:fillRect/>
          </a:stretch>
        </p:blipFill>
        <p:spPr bwMode="auto">
          <a:xfrm>
            <a:off x="4778375" y="2781300"/>
            <a:ext cx="4041775" cy="302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5 Rectángulo">
            <a:extLst>
              <a:ext uri="{FF2B5EF4-FFF2-40B4-BE49-F238E27FC236}">
                <a16:creationId xmlns:a16="http://schemas.microsoft.com/office/drawing/2014/main" id="{477F556F-CD91-D342-D6D1-A4593B2E2C03}"/>
              </a:ext>
            </a:extLst>
          </p:cNvPr>
          <p:cNvSpPr>
            <a:spLocks noChangeArrowheads="1"/>
          </p:cNvSpPr>
          <p:nvPr/>
        </p:nvSpPr>
        <p:spPr bwMode="auto">
          <a:xfrm>
            <a:off x="571500" y="1692275"/>
            <a:ext cx="81772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ES" altLang="es-AR">
                <a:latin typeface="Castellar" panose="020A0402060406010301" pitchFamily="18" charset="0"/>
              </a:rPr>
              <a:t>La realidad</a:t>
            </a:r>
          </a:p>
          <a:p>
            <a:pPr eaLnBrk="1" hangingPunct="1"/>
            <a:r>
              <a:rPr lang="es-AR" altLang="es-AR"/>
              <a:t>Centro de Salud Localidad El Corralito - Pirané </a:t>
            </a:r>
          </a:p>
          <a:p>
            <a:pPr eaLnBrk="1" hangingPunct="1"/>
            <a:r>
              <a:rPr lang="es-AR" altLang="es-AR"/>
              <a:t>Construcción: septiembre 2015</a:t>
            </a:r>
            <a:endParaRPr lang="es-ES" altLang="es-AR" b="1"/>
          </a:p>
        </p:txBody>
      </p:sp>
      <p:sp>
        <p:nvSpPr>
          <p:cNvPr id="24579" name="Rectangle 6">
            <a:extLst>
              <a:ext uri="{FF2B5EF4-FFF2-40B4-BE49-F238E27FC236}">
                <a16:creationId xmlns:a16="http://schemas.microsoft.com/office/drawing/2014/main" id="{5B508048-887A-D39A-5862-B23F0792301B}"/>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INTERACCIÓN SUELO ESTRUCTURA</a:t>
            </a:r>
            <a:endParaRPr lang="es-ES_tradnl" altLang="es-AR" sz="2500" b="1">
              <a:latin typeface="Tw Cen MT" panose="020B0602020104020603" pitchFamily="34" charset="0"/>
            </a:endParaRPr>
          </a:p>
        </p:txBody>
      </p:sp>
      <p:pic>
        <p:nvPicPr>
          <p:cNvPr id="24580" name="Imagen 1">
            <a:extLst>
              <a:ext uri="{FF2B5EF4-FFF2-40B4-BE49-F238E27FC236}">
                <a16:creationId xmlns:a16="http://schemas.microsoft.com/office/drawing/2014/main" id="{DD1E4B00-6BA4-80D9-2965-F9988DC8CE48}"/>
              </a:ext>
            </a:extLst>
          </p:cNvPr>
          <p:cNvPicPr>
            <a:picLocks noChangeAspect="1"/>
          </p:cNvPicPr>
          <p:nvPr/>
        </p:nvPicPr>
        <p:blipFill>
          <a:blip r:embed="rId2">
            <a:extLst>
              <a:ext uri="{28A0092B-C50C-407E-A947-70E740481C1C}">
                <a14:useLocalDpi xmlns:a14="http://schemas.microsoft.com/office/drawing/2010/main" val="0"/>
              </a:ext>
            </a:extLst>
          </a:blip>
          <a:srcRect b="5952"/>
          <a:stretch>
            <a:fillRect/>
          </a:stretch>
        </p:blipFill>
        <p:spPr bwMode="auto">
          <a:xfrm>
            <a:off x="1116013" y="2679700"/>
            <a:ext cx="6886575" cy="413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Rectángulo">
            <a:extLst>
              <a:ext uri="{FF2B5EF4-FFF2-40B4-BE49-F238E27FC236}">
                <a16:creationId xmlns:a16="http://schemas.microsoft.com/office/drawing/2014/main" id="{8B984983-94FA-F2BA-FE26-58E65DAA56EA}"/>
              </a:ext>
            </a:extLst>
          </p:cNvPr>
          <p:cNvSpPr>
            <a:spLocks noChangeArrowheads="1"/>
          </p:cNvSpPr>
          <p:nvPr/>
        </p:nvSpPr>
        <p:spPr bwMode="auto">
          <a:xfrm>
            <a:off x="611188" y="1730375"/>
            <a:ext cx="8137525"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s-ES_tradnl" altLang="es-AR"/>
              <a:t>La problemática de los suelos expansivos y su interacción con construcciones livianas es una </a:t>
            </a:r>
            <a:r>
              <a:rPr lang="es-ES_tradnl" altLang="es-AR" u="sng"/>
              <a:t>realidad mundial</a:t>
            </a:r>
            <a:r>
              <a:rPr lang="es-ES_tradnl" altLang="es-AR"/>
              <a:t>. Los suelos expansivos han sido llamados “el desastre oculto”, por un lado no causan pérdidas de vidas, pero por el otro </a:t>
            </a:r>
            <a:r>
              <a:rPr lang="es-ES_tradnl" altLang="es-AR" u="sng"/>
              <a:t>representan uno de los daños materiales más costosos.</a:t>
            </a:r>
            <a:r>
              <a:rPr lang="es-ES_tradnl" altLang="es-AR"/>
              <a:t> </a:t>
            </a:r>
          </a:p>
          <a:p>
            <a:pPr algn="just" eaLnBrk="1" hangingPunct="1"/>
            <a:r>
              <a:rPr lang="es-ES_tradnl" altLang="es-AR"/>
              <a:t>(Hamilton, 1977, según Fredlund y Rahardjo, 1993)</a:t>
            </a:r>
            <a:endParaRPr lang="es-AR" altLang="es-AR"/>
          </a:p>
          <a:p>
            <a:pPr algn="just" eaLnBrk="1" hangingPunct="1"/>
            <a:r>
              <a:rPr lang="es-ES_tradnl" altLang="es-AR"/>
              <a:t> </a:t>
            </a:r>
            <a:endParaRPr lang="es-AR" altLang="es-AR"/>
          </a:p>
          <a:p>
            <a:pPr algn="just" eaLnBrk="1" hangingPunct="1"/>
            <a:r>
              <a:rPr lang="es-ES_tradnl" altLang="es-AR" b="1"/>
              <a:t>En la región Nordeste de la República Argentina, el problema es particular, por la combinación de tipos de suelos, clima y modalidades constructivas. </a:t>
            </a:r>
          </a:p>
        </p:txBody>
      </p:sp>
      <p:pic>
        <p:nvPicPr>
          <p:cNvPr id="23556" name="Picture 2">
            <a:extLst>
              <a:ext uri="{FF2B5EF4-FFF2-40B4-BE49-F238E27FC236}">
                <a16:creationId xmlns:a16="http://schemas.microsoft.com/office/drawing/2014/main" id="{943CB22F-6445-6C33-6216-E1E932BAA8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419" r="62219" b="76439"/>
          <a:stretch>
            <a:fillRect/>
          </a:stretch>
        </p:blipFill>
        <p:spPr bwMode="auto">
          <a:xfrm>
            <a:off x="4211638" y="4292600"/>
            <a:ext cx="4654550" cy="218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4 Forma libre">
            <a:extLst>
              <a:ext uri="{FF2B5EF4-FFF2-40B4-BE49-F238E27FC236}">
                <a16:creationId xmlns:a16="http://schemas.microsoft.com/office/drawing/2014/main" id="{EEE3AB0D-29CA-F995-A261-23612E4CF593}"/>
              </a:ext>
            </a:extLst>
          </p:cNvPr>
          <p:cNvSpPr/>
          <p:nvPr/>
        </p:nvSpPr>
        <p:spPr>
          <a:xfrm>
            <a:off x="5059363" y="4652963"/>
            <a:ext cx="2655887" cy="1295400"/>
          </a:xfrm>
          <a:custGeom>
            <a:avLst/>
            <a:gdLst>
              <a:gd name="connsiteX0" fmla="*/ 0 w 2656115"/>
              <a:gd name="connsiteY0" fmla="*/ 1295459 h 1295459"/>
              <a:gd name="connsiteX1" fmla="*/ 1338943 w 2656115"/>
              <a:gd name="connsiteY1" fmla="*/ 59 h 1295459"/>
              <a:gd name="connsiteX2" fmla="*/ 2656115 w 2656115"/>
              <a:gd name="connsiteY2" fmla="*/ 1241030 h 1295459"/>
            </a:gdLst>
            <a:ahLst/>
            <a:cxnLst>
              <a:cxn ang="0">
                <a:pos x="connsiteX0" y="connsiteY0"/>
              </a:cxn>
              <a:cxn ang="0">
                <a:pos x="connsiteX1" y="connsiteY1"/>
              </a:cxn>
              <a:cxn ang="0">
                <a:pos x="connsiteX2" y="connsiteY2"/>
              </a:cxn>
            </a:cxnLst>
            <a:rect l="l" t="t" r="r" b="b"/>
            <a:pathLst>
              <a:path w="2656115" h="1295459">
                <a:moveTo>
                  <a:pt x="0" y="1295459"/>
                </a:moveTo>
                <a:cubicBezTo>
                  <a:pt x="448128" y="652294"/>
                  <a:pt x="896257" y="9130"/>
                  <a:pt x="1338943" y="59"/>
                </a:cubicBezTo>
                <a:cubicBezTo>
                  <a:pt x="1781629" y="-9012"/>
                  <a:pt x="2440215" y="1021502"/>
                  <a:pt x="2656115" y="1241030"/>
                </a:cubicBezTo>
              </a:path>
            </a:pathLst>
          </a:custGeom>
          <a:noFill/>
          <a:ln>
            <a:solidFill>
              <a:schemeClr val="bg1">
                <a:lumMod val="65000"/>
              </a:schemeClr>
            </a:solidFill>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6" name="5 Forma libre">
            <a:extLst>
              <a:ext uri="{FF2B5EF4-FFF2-40B4-BE49-F238E27FC236}">
                <a16:creationId xmlns:a16="http://schemas.microsoft.com/office/drawing/2014/main" id="{2B3402C1-9DC4-C714-17BC-34CC366DCF0F}"/>
              </a:ext>
            </a:extLst>
          </p:cNvPr>
          <p:cNvSpPr/>
          <p:nvPr/>
        </p:nvSpPr>
        <p:spPr>
          <a:xfrm>
            <a:off x="5019675" y="5014913"/>
            <a:ext cx="2667000" cy="947737"/>
          </a:xfrm>
          <a:custGeom>
            <a:avLst/>
            <a:gdLst>
              <a:gd name="connsiteX0" fmla="*/ 0 w 2667000"/>
              <a:gd name="connsiteY0" fmla="*/ 0 h 947062"/>
              <a:gd name="connsiteX1" fmla="*/ 1328058 w 2667000"/>
              <a:gd name="connsiteY1" fmla="*/ 947057 h 947062"/>
              <a:gd name="connsiteX2" fmla="*/ 2667000 w 2667000"/>
              <a:gd name="connsiteY2" fmla="*/ 10885 h 947062"/>
            </a:gdLst>
            <a:ahLst/>
            <a:cxnLst>
              <a:cxn ang="0">
                <a:pos x="connsiteX0" y="connsiteY0"/>
              </a:cxn>
              <a:cxn ang="0">
                <a:pos x="connsiteX1" y="connsiteY1"/>
              </a:cxn>
              <a:cxn ang="0">
                <a:pos x="connsiteX2" y="connsiteY2"/>
              </a:cxn>
            </a:cxnLst>
            <a:rect l="l" t="t" r="r" b="b"/>
            <a:pathLst>
              <a:path w="2667000" h="947062">
                <a:moveTo>
                  <a:pt x="0" y="0"/>
                </a:moveTo>
                <a:cubicBezTo>
                  <a:pt x="441779" y="472621"/>
                  <a:pt x="883558" y="945243"/>
                  <a:pt x="1328058" y="947057"/>
                </a:cubicBezTo>
                <a:cubicBezTo>
                  <a:pt x="1772558" y="948871"/>
                  <a:pt x="2219779" y="479878"/>
                  <a:pt x="2667000" y="10885"/>
                </a:cubicBezTo>
              </a:path>
            </a:pathLst>
          </a:custGeom>
          <a:noFill/>
          <a:ln>
            <a:solidFill>
              <a:srgbClr val="FF0000"/>
            </a:solidFill>
            <a:prstDash val="dash"/>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cxnSp>
        <p:nvCxnSpPr>
          <p:cNvPr id="7" name="6 Conector recto">
            <a:extLst>
              <a:ext uri="{FF2B5EF4-FFF2-40B4-BE49-F238E27FC236}">
                <a16:creationId xmlns:a16="http://schemas.microsoft.com/office/drawing/2014/main" id="{87C8ADC0-4B5D-AF90-2749-E0F9BB8C19EA}"/>
              </a:ext>
            </a:extLst>
          </p:cNvPr>
          <p:cNvCxnSpPr/>
          <p:nvPr/>
        </p:nvCxnSpPr>
        <p:spPr>
          <a:xfrm>
            <a:off x="5651500" y="4906963"/>
            <a:ext cx="0" cy="739775"/>
          </a:xfrm>
          <a:prstGeom prst="line">
            <a:avLst/>
          </a:prstGeom>
          <a:ln w="19050">
            <a:solidFill>
              <a:srgbClr val="FF0000"/>
            </a:solidFill>
            <a:prstDash val="solid"/>
            <a:headEnd type="triangle" w="lg" len="lg"/>
            <a:tailEnd type="none" w="lg" len="lg"/>
          </a:ln>
        </p:spPr>
        <p:style>
          <a:lnRef idx="1">
            <a:schemeClr val="accent1"/>
          </a:lnRef>
          <a:fillRef idx="0">
            <a:schemeClr val="accent1"/>
          </a:fillRef>
          <a:effectRef idx="0">
            <a:schemeClr val="accent1"/>
          </a:effectRef>
          <a:fontRef idx="minor">
            <a:schemeClr val="tx1"/>
          </a:fontRef>
        </p:style>
      </p:cxnSp>
      <p:cxnSp>
        <p:nvCxnSpPr>
          <p:cNvPr id="10" name="9 Conector recto">
            <a:extLst>
              <a:ext uri="{FF2B5EF4-FFF2-40B4-BE49-F238E27FC236}">
                <a16:creationId xmlns:a16="http://schemas.microsoft.com/office/drawing/2014/main" id="{6596A66B-7DBD-0CA2-584A-43903358065D}"/>
              </a:ext>
            </a:extLst>
          </p:cNvPr>
          <p:cNvCxnSpPr/>
          <p:nvPr/>
        </p:nvCxnSpPr>
        <p:spPr>
          <a:xfrm>
            <a:off x="4995863" y="5646738"/>
            <a:ext cx="655637" cy="0"/>
          </a:xfrm>
          <a:prstGeom prst="line">
            <a:avLst/>
          </a:prstGeom>
          <a:ln w="19050">
            <a:solidFill>
              <a:srgbClr val="FF0000"/>
            </a:solidFill>
            <a:prstDash val="solid"/>
            <a:headEnd type="triangle" w="lg" len="lg"/>
            <a:tailEnd type="none" w="lg" len="lg"/>
          </a:ln>
        </p:spPr>
        <p:style>
          <a:lnRef idx="1">
            <a:schemeClr val="accent1"/>
          </a:lnRef>
          <a:fillRef idx="0">
            <a:schemeClr val="accent1"/>
          </a:fillRef>
          <a:effectRef idx="0">
            <a:schemeClr val="accent1"/>
          </a:effectRef>
          <a:fontRef idx="minor">
            <a:schemeClr val="tx1"/>
          </a:fontRef>
        </p:style>
      </p:cxnSp>
      <p:sp>
        <p:nvSpPr>
          <p:cNvPr id="11" name="10 Cerrar llave">
            <a:extLst>
              <a:ext uri="{FF2B5EF4-FFF2-40B4-BE49-F238E27FC236}">
                <a16:creationId xmlns:a16="http://schemas.microsoft.com/office/drawing/2014/main" id="{B978A3B5-E954-5ED8-561D-31051989D311}"/>
              </a:ext>
            </a:extLst>
          </p:cNvPr>
          <p:cNvSpPr/>
          <p:nvPr/>
        </p:nvSpPr>
        <p:spPr>
          <a:xfrm>
            <a:off x="4284663" y="4451350"/>
            <a:ext cx="142875" cy="693738"/>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s-AR"/>
          </a:p>
        </p:txBody>
      </p:sp>
      <p:sp>
        <p:nvSpPr>
          <p:cNvPr id="14" name="13 Cerrar llave">
            <a:extLst>
              <a:ext uri="{FF2B5EF4-FFF2-40B4-BE49-F238E27FC236}">
                <a16:creationId xmlns:a16="http://schemas.microsoft.com/office/drawing/2014/main" id="{44051272-9170-737C-C668-F15F6ED9B1FA}"/>
              </a:ext>
            </a:extLst>
          </p:cNvPr>
          <p:cNvSpPr/>
          <p:nvPr/>
        </p:nvSpPr>
        <p:spPr>
          <a:xfrm>
            <a:off x="3492500" y="5099050"/>
            <a:ext cx="142875" cy="693738"/>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s-AR"/>
          </a:p>
        </p:txBody>
      </p:sp>
      <p:cxnSp>
        <p:nvCxnSpPr>
          <p:cNvPr id="30" name="29 Conector recto">
            <a:extLst>
              <a:ext uri="{FF2B5EF4-FFF2-40B4-BE49-F238E27FC236}">
                <a16:creationId xmlns:a16="http://schemas.microsoft.com/office/drawing/2014/main" id="{5FFD1727-23E2-F239-6B3E-2C08F15D0740}"/>
              </a:ext>
            </a:extLst>
          </p:cNvPr>
          <p:cNvCxnSpPr/>
          <p:nvPr/>
        </p:nvCxnSpPr>
        <p:spPr>
          <a:xfrm>
            <a:off x="4643438" y="4797425"/>
            <a:ext cx="0" cy="165576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82" name="20481 Conector recto">
            <a:extLst>
              <a:ext uri="{FF2B5EF4-FFF2-40B4-BE49-F238E27FC236}">
                <a16:creationId xmlns:a16="http://schemas.microsoft.com/office/drawing/2014/main" id="{99110789-DBF4-530B-BABF-5861DB9C622E}"/>
              </a:ext>
            </a:extLst>
          </p:cNvPr>
          <p:cNvCxnSpPr/>
          <p:nvPr/>
        </p:nvCxnSpPr>
        <p:spPr>
          <a:xfrm>
            <a:off x="4643438" y="6453188"/>
            <a:ext cx="170973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87" name="20486 Conector recto de flecha">
            <a:extLst>
              <a:ext uri="{FF2B5EF4-FFF2-40B4-BE49-F238E27FC236}">
                <a16:creationId xmlns:a16="http://schemas.microsoft.com/office/drawing/2014/main" id="{514F2AAD-A5FC-D2B0-013A-8B767D71C999}"/>
              </a:ext>
            </a:extLst>
          </p:cNvPr>
          <p:cNvCxnSpPr/>
          <p:nvPr/>
        </p:nvCxnSpPr>
        <p:spPr>
          <a:xfrm flipV="1">
            <a:off x="6353175" y="6200775"/>
            <a:ext cx="0" cy="25241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492" name="20491 Conector recto de flecha">
            <a:extLst>
              <a:ext uri="{FF2B5EF4-FFF2-40B4-BE49-F238E27FC236}">
                <a16:creationId xmlns:a16="http://schemas.microsoft.com/office/drawing/2014/main" id="{F91D592E-5203-285D-3672-C6BD04905A00}"/>
              </a:ext>
            </a:extLst>
          </p:cNvPr>
          <p:cNvCxnSpPr>
            <a:cxnSpLocks/>
          </p:cNvCxnSpPr>
          <p:nvPr/>
        </p:nvCxnSpPr>
        <p:spPr>
          <a:xfrm>
            <a:off x="3708400" y="5445125"/>
            <a:ext cx="2519363"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498" name="20497 Conector recto">
            <a:extLst>
              <a:ext uri="{FF2B5EF4-FFF2-40B4-BE49-F238E27FC236}">
                <a16:creationId xmlns:a16="http://schemas.microsoft.com/office/drawing/2014/main" id="{455FB365-C229-4BC1-03AC-3FFD5FCFB232}"/>
              </a:ext>
            </a:extLst>
          </p:cNvPr>
          <p:cNvCxnSpPr/>
          <p:nvPr/>
        </p:nvCxnSpPr>
        <p:spPr>
          <a:xfrm>
            <a:off x="4500563" y="4797425"/>
            <a:ext cx="14287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1 Rectángulo">
            <a:extLst>
              <a:ext uri="{FF2B5EF4-FFF2-40B4-BE49-F238E27FC236}">
                <a16:creationId xmlns:a16="http://schemas.microsoft.com/office/drawing/2014/main" id="{DFA330A2-5651-5504-41A9-60403D1CCF2E}"/>
              </a:ext>
            </a:extLst>
          </p:cNvPr>
          <p:cNvSpPr/>
          <p:nvPr/>
        </p:nvSpPr>
        <p:spPr>
          <a:xfrm>
            <a:off x="34925" y="4171950"/>
            <a:ext cx="8137525" cy="1476375"/>
          </a:xfrm>
          <a:prstGeom prst="rect">
            <a:avLst/>
          </a:prstGeom>
        </p:spPr>
        <p:txBody>
          <a:bodyPr>
            <a:spAutoFit/>
          </a:bodyPr>
          <a:lstStyle/>
          <a:p>
            <a:pPr algn="just" eaLnBrk="1" hangingPunct="1">
              <a:defRPr/>
            </a:pPr>
            <a:endParaRPr lang="es-ES_tradnl" b="1" dirty="0"/>
          </a:p>
          <a:p>
            <a:pPr marL="285750" indent="-285750" algn="just" eaLnBrk="1" hangingPunct="1">
              <a:buFont typeface="Arial" pitchFamily="34" charset="0"/>
              <a:buChar char="•"/>
              <a:defRPr/>
            </a:pPr>
            <a:r>
              <a:rPr lang="es-ES_tradnl" dirty="0"/>
              <a:t>Suelos de elevado PRH.</a:t>
            </a:r>
          </a:p>
          <a:p>
            <a:pPr marL="285750" indent="-285750" algn="just" eaLnBrk="1" hangingPunct="1">
              <a:buFont typeface="Arial" pitchFamily="34" charset="0"/>
              <a:buChar char="•"/>
              <a:defRPr/>
            </a:pPr>
            <a:r>
              <a:rPr lang="es-ES_tradnl" dirty="0"/>
              <a:t>Balance hídrico con déficit y excesos.</a:t>
            </a:r>
          </a:p>
          <a:p>
            <a:pPr marL="285750" indent="-285750" algn="just" eaLnBrk="1" hangingPunct="1">
              <a:buFont typeface="Arial" pitchFamily="34" charset="0"/>
              <a:buChar char="•"/>
              <a:defRPr/>
            </a:pPr>
            <a:r>
              <a:rPr lang="es-ES_tradnl" dirty="0"/>
              <a:t>Materiales.</a:t>
            </a:r>
          </a:p>
          <a:p>
            <a:pPr marL="285750" indent="-285750" algn="just" eaLnBrk="1" hangingPunct="1">
              <a:buFont typeface="Arial" pitchFamily="34" charset="0"/>
              <a:buChar char="•"/>
              <a:defRPr/>
            </a:pPr>
            <a:r>
              <a:rPr lang="es-ES_tradnl" dirty="0"/>
              <a:t>Mano de obra.</a:t>
            </a:r>
            <a:endParaRPr lang="es-AR" dirty="0"/>
          </a:p>
        </p:txBody>
      </p:sp>
      <p:sp>
        <p:nvSpPr>
          <p:cNvPr id="25616" name="Rectangle 6">
            <a:extLst>
              <a:ext uri="{FF2B5EF4-FFF2-40B4-BE49-F238E27FC236}">
                <a16:creationId xmlns:a16="http://schemas.microsoft.com/office/drawing/2014/main" id="{78EAC712-B8C3-5DAF-2B6A-29BC0E3748B3}"/>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INTERACCIÓN SUELO ESTRUCTURA</a:t>
            </a:r>
            <a:endParaRPr lang="es-ES_tradnl" altLang="es-AR" sz="2500" b="1">
              <a:latin typeface="Tw Cen MT" panose="020B0602020104020603"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0487"/>
                                        </p:tgtEl>
                                        <p:attrNameLst>
                                          <p:attrName>style.visibility</p:attrName>
                                        </p:attrNameLst>
                                      </p:cBhvr>
                                      <p:to>
                                        <p:strVal val="visible"/>
                                      </p:to>
                                    </p:set>
                                    <p:animEffect transition="in" filter="fade">
                                      <p:cBhvr>
                                        <p:cTn id="27" dur="1000"/>
                                        <p:tgtEl>
                                          <p:spTgt spid="20487"/>
                                        </p:tgtEl>
                                      </p:cBhvr>
                                    </p:animEffect>
                                    <p:anim calcmode="lin" valueType="num">
                                      <p:cBhvr>
                                        <p:cTn id="28" dur="1000" fill="hold"/>
                                        <p:tgtEl>
                                          <p:spTgt spid="20487"/>
                                        </p:tgtEl>
                                        <p:attrNameLst>
                                          <p:attrName>ppt_x</p:attrName>
                                        </p:attrNameLst>
                                      </p:cBhvr>
                                      <p:tavLst>
                                        <p:tav tm="0">
                                          <p:val>
                                            <p:strVal val="#ppt_x"/>
                                          </p:val>
                                        </p:tav>
                                        <p:tav tm="100000">
                                          <p:val>
                                            <p:strVal val="#ppt_x"/>
                                          </p:val>
                                        </p:tav>
                                      </p:tavLst>
                                    </p:anim>
                                    <p:anim calcmode="lin" valueType="num">
                                      <p:cBhvr>
                                        <p:cTn id="29" dur="1000" fill="hold"/>
                                        <p:tgtEl>
                                          <p:spTgt spid="20487"/>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0482"/>
                                        </p:tgtEl>
                                        <p:attrNameLst>
                                          <p:attrName>style.visibility</p:attrName>
                                        </p:attrNameLst>
                                      </p:cBhvr>
                                      <p:to>
                                        <p:strVal val="visible"/>
                                      </p:to>
                                    </p:set>
                                    <p:animEffect transition="in" filter="fade">
                                      <p:cBhvr>
                                        <p:cTn id="32" dur="1000"/>
                                        <p:tgtEl>
                                          <p:spTgt spid="20482"/>
                                        </p:tgtEl>
                                      </p:cBhvr>
                                    </p:animEffect>
                                    <p:anim calcmode="lin" valueType="num">
                                      <p:cBhvr>
                                        <p:cTn id="33" dur="1000" fill="hold"/>
                                        <p:tgtEl>
                                          <p:spTgt spid="20482"/>
                                        </p:tgtEl>
                                        <p:attrNameLst>
                                          <p:attrName>ppt_x</p:attrName>
                                        </p:attrNameLst>
                                      </p:cBhvr>
                                      <p:tavLst>
                                        <p:tav tm="0">
                                          <p:val>
                                            <p:strVal val="#ppt_x"/>
                                          </p:val>
                                        </p:tav>
                                        <p:tav tm="100000">
                                          <p:val>
                                            <p:strVal val="#ppt_x"/>
                                          </p:val>
                                        </p:tav>
                                      </p:tavLst>
                                    </p:anim>
                                    <p:anim calcmode="lin" valueType="num">
                                      <p:cBhvr>
                                        <p:cTn id="34" dur="1000" fill="hold"/>
                                        <p:tgtEl>
                                          <p:spTgt spid="20482"/>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3556"/>
                                        </p:tgtEl>
                                        <p:attrNameLst>
                                          <p:attrName>style.visibility</p:attrName>
                                        </p:attrNameLst>
                                      </p:cBhvr>
                                      <p:to>
                                        <p:strVal val="visible"/>
                                      </p:to>
                                    </p:set>
                                    <p:animEffect transition="in" filter="fade">
                                      <p:cBhvr>
                                        <p:cTn id="37" dur="1000"/>
                                        <p:tgtEl>
                                          <p:spTgt spid="23556"/>
                                        </p:tgtEl>
                                      </p:cBhvr>
                                    </p:animEffect>
                                    <p:anim calcmode="lin" valueType="num">
                                      <p:cBhvr>
                                        <p:cTn id="38" dur="1000" fill="hold"/>
                                        <p:tgtEl>
                                          <p:spTgt spid="23556"/>
                                        </p:tgtEl>
                                        <p:attrNameLst>
                                          <p:attrName>ppt_x</p:attrName>
                                        </p:attrNameLst>
                                      </p:cBhvr>
                                      <p:tavLst>
                                        <p:tav tm="0">
                                          <p:val>
                                            <p:strVal val="#ppt_x"/>
                                          </p:val>
                                        </p:tav>
                                        <p:tav tm="100000">
                                          <p:val>
                                            <p:strVal val="#ppt_x"/>
                                          </p:val>
                                        </p:tav>
                                      </p:tavLst>
                                    </p:anim>
                                    <p:anim calcmode="lin" valueType="num">
                                      <p:cBhvr>
                                        <p:cTn id="39" dur="1000" fill="hold"/>
                                        <p:tgtEl>
                                          <p:spTgt spid="23556"/>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fade">
                                      <p:cBhvr>
                                        <p:cTn id="42" dur="1000"/>
                                        <p:tgtEl>
                                          <p:spTgt spid="30"/>
                                        </p:tgtEl>
                                      </p:cBhvr>
                                    </p:animEffect>
                                    <p:anim calcmode="lin" valueType="num">
                                      <p:cBhvr>
                                        <p:cTn id="43" dur="1000" fill="hold"/>
                                        <p:tgtEl>
                                          <p:spTgt spid="30"/>
                                        </p:tgtEl>
                                        <p:attrNameLst>
                                          <p:attrName>ppt_x</p:attrName>
                                        </p:attrNameLst>
                                      </p:cBhvr>
                                      <p:tavLst>
                                        <p:tav tm="0">
                                          <p:val>
                                            <p:strVal val="#ppt_x"/>
                                          </p:val>
                                        </p:tav>
                                        <p:tav tm="100000">
                                          <p:val>
                                            <p:strVal val="#ppt_x"/>
                                          </p:val>
                                        </p:tav>
                                      </p:tavLst>
                                    </p:anim>
                                    <p:anim calcmode="lin" valueType="num">
                                      <p:cBhvr>
                                        <p:cTn id="44" dur="1000" fill="hold"/>
                                        <p:tgtEl>
                                          <p:spTgt spid="30"/>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20498"/>
                                        </p:tgtEl>
                                        <p:attrNameLst>
                                          <p:attrName>style.visibility</p:attrName>
                                        </p:attrNameLst>
                                      </p:cBhvr>
                                      <p:to>
                                        <p:strVal val="visible"/>
                                      </p:to>
                                    </p:set>
                                    <p:animEffect transition="in" filter="fade">
                                      <p:cBhvr>
                                        <p:cTn id="47" dur="1000"/>
                                        <p:tgtEl>
                                          <p:spTgt spid="20498"/>
                                        </p:tgtEl>
                                      </p:cBhvr>
                                    </p:animEffect>
                                    <p:anim calcmode="lin" valueType="num">
                                      <p:cBhvr>
                                        <p:cTn id="48" dur="1000" fill="hold"/>
                                        <p:tgtEl>
                                          <p:spTgt spid="20498"/>
                                        </p:tgtEl>
                                        <p:attrNameLst>
                                          <p:attrName>ppt_x</p:attrName>
                                        </p:attrNameLst>
                                      </p:cBhvr>
                                      <p:tavLst>
                                        <p:tav tm="0">
                                          <p:val>
                                            <p:strVal val="#ppt_x"/>
                                          </p:val>
                                        </p:tav>
                                        <p:tav tm="100000">
                                          <p:val>
                                            <p:strVal val="#ppt_x"/>
                                          </p:val>
                                        </p:tav>
                                      </p:tavLst>
                                    </p:anim>
                                    <p:anim calcmode="lin" valueType="num">
                                      <p:cBhvr>
                                        <p:cTn id="49" dur="1000" fill="hold"/>
                                        <p:tgtEl>
                                          <p:spTgt spid="20498"/>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1000"/>
                                        <p:tgtEl>
                                          <p:spTgt spid="11"/>
                                        </p:tgtEl>
                                      </p:cBhvr>
                                    </p:animEffect>
                                    <p:anim calcmode="lin" valueType="num">
                                      <p:cBhvr>
                                        <p:cTn id="53" dur="1000" fill="hold"/>
                                        <p:tgtEl>
                                          <p:spTgt spid="11"/>
                                        </p:tgtEl>
                                        <p:attrNameLst>
                                          <p:attrName>ppt_x</p:attrName>
                                        </p:attrNameLst>
                                      </p:cBhvr>
                                      <p:tavLst>
                                        <p:tav tm="0">
                                          <p:val>
                                            <p:strVal val="#ppt_x"/>
                                          </p:val>
                                        </p:tav>
                                        <p:tav tm="100000">
                                          <p:val>
                                            <p:strVal val="#ppt_x"/>
                                          </p:val>
                                        </p:tav>
                                      </p:tavLst>
                                    </p:anim>
                                    <p:anim calcmode="lin" valueType="num">
                                      <p:cBhvr>
                                        <p:cTn id="54" dur="1000" fill="hold"/>
                                        <p:tgtEl>
                                          <p:spTgt spid="11"/>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1000"/>
                                        <p:tgtEl>
                                          <p:spTgt spid="17"/>
                                        </p:tgtEl>
                                      </p:cBhvr>
                                    </p:animEffect>
                                    <p:anim calcmode="lin" valueType="num">
                                      <p:cBhvr>
                                        <p:cTn id="58" dur="1000" fill="hold"/>
                                        <p:tgtEl>
                                          <p:spTgt spid="17"/>
                                        </p:tgtEl>
                                        <p:attrNameLst>
                                          <p:attrName>ppt_x</p:attrName>
                                        </p:attrNameLst>
                                      </p:cBhvr>
                                      <p:tavLst>
                                        <p:tav tm="0">
                                          <p:val>
                                            <p:strVal val="#ppt_x"/>
                                          </p:val>
                                        </p:tav>
                                        <p:tav tm="100000">
                                          <p:val>
                                            <p:strVal val="#ppt_x"/>
                                          </p:val>
                                        </p:tav>
                                      </p:tavLst>
                                    </p:anim>
                                    <p:anim calcmode="lin" valueType="num">
                                      <p:cBhvr>
                                        <p:cTn id="59" dur="1000" fill="hold"/>
                                        <p:tgtEl>
                                          <p:spTgt spid="17"/>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20492"/>
                                        </p:tgtEl>
                                        <p:attrNameLst>
                                          <p:attrName>style.visibility</p:attrName>
                                        </p:attrNameLst>
                                      </p:cBhvr>
                                      <p:to>
                                        <p:strVal val="visible"/>
                                      </p:to>
                                    </p:set>
                                    <p:animEffect transition="in" filter="fade">
                                      <p:cBhvr>
                                        <p:cTn id="62" dur="1000"/>
                                        <p:tgtEl>
                                          <p:spTgt spid="20492"/>
                                        </p:tgtEl>
                                      </p:cBhvr>
                                    </p:animEffect>
                                    <p:anim calcmode="lin" valueType="num">
                                      <p:cBhvr>
                                        <p:cTn id="63" dur="1000" fill="hold"/>
                                        <p:tgtEl>
                                          <p:spTgt spid="20492"/>
                                        </p:tgtEl>
                                        <p:attrNameLst>
                                          <p:attrName>ppt_x</p:attrName>
                                        </p:attrNameLst>
                                      </p:cBhvr>
                                      <p:tavLst>
                                        <p:tav tm="0">
                                          <p:val>
                                            <p:strVal val="#ppt_x"/>
                                          </p:val>
                                        </p:tav>
                                        <p:tav tm="100000">
                                          <p:val>
                                            <p:strVal val="#ppt_x"/>
                                          </p:val>
                                        </p:tav>
                                      </p:tavLst>
                                    </p:anim>
                                    <p:anim calcmode="lin" valueType="num">
                                      <p:cBhvr>
                                        <p:cTn id="64" dur="1000" fill="hold"/>
                                        <p:tgtEl>
                                          <p:spTgt spid="20492"/>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fade">
                                      <p:cBhvr>
                                        <p:cTn id="67" dur="1000"/>
                                        <p:tgtEl>
                                          <p:spTgt spid="14"/>
                                        </p:tgtEl>
                                      </p:cBhvr>
                                    </p:animEffect>
                                    <p:anim calcmode="lin" valueType="num">
                                      <p:cBhvr>
                                        <p:cTn id="68" dur="1000" fill="hold"/>
                                        <p:tgtEl>
                                          <p:spTgt spid="14"/>
                                        </p:tgtEl>
                                        <p:attrNameLst>
                                          <p:attrName>ppt_x</p:attrName>
                                        </p:attrNameLst>
                                      </p:cBhvr>
                                      <p:tavLst>
                                        <p:tav tm="0">
                                          <p:val>
                                            <p:strVal val="#ppt_x"/>
                                          </p:val>
                                        </p:tav>
                                        <p:tav tm="100000">
                                          <p:val>
                                            <p:strVal val="#ppt_x"/>
                                          </p:val>
                                        </p:tav>
                                      </p:tavLst>
                                    </p:anim>
                                    <p:anim calcmode="lin" valueType="num">
                                      <p:cBhvr>
                                        <p:cTn id="6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2 Subtítulo">
            <a:extLst>
              <a:ext uri="{FF2B5EF4-FFF2-40B4-BE49-F238E27FC236}">
                <a16:creationId xmlns:a16="http://schemas.microsoft.com/office/drawing/2014/main" id="{CD08FC69-F77F-D9AB-D278-05C90A07CBE7}"/>
              </a:ext>
            </a:extLst>
          </p:cNvPr>
          <p:cNvSpPr>
            <a:spLocks noGrp="1"/>
          </p:cNvSpPr>
          <p:nvPr>
            <p:ph type="subTitle" idx="1"/>
          </p:nvPr>
        </p:nvSpPr>
        <p:spPr>
          <a:xfrm>
            <a:off x="2362200" y="6049963"/>
            <a:ext cx="6705600" cy="685800"/>
          </a:xfrm>
        </p:spPr>
        <p:txBody>
          <a:bodyPr/>
          <a:lstStyle/>
          <a:p>
            <a:pPr algn="r" eaLnBrk="1" hangingPunct="1"/>
            <a:r>
              <a:rPr lang="es-ES_tradnl" altLang="es-AR" sz="2000">
                <a:latin typeface="Arial" panose="020B0604020202020204" pitchFamily="34" charset="0"/>
                <a:cs typeface="Arial" panose="020B0604020202020204" pitchFamily="34" charset="0"/>
              </a:rPr>
              <a:t>Msc. Ing. Gonzalo Gutiérrez</a:t>
            </a:r>
          </a:p>
        </p:txBody>
      </p:sp>
      <p:sp>
        <p:nvSpPr>
          <p:cNvPr id="10243" name="Rectangle 4">
            <a:extLst>
              <a:ext uri="{FF2B5EF4-FFF2-40B4-BE49-F238E27FC236}">
                <a16:creationId xmlns:a16="http://schemas.microsoft.com/office/drawing/2014/main" id="{18B60534-871F-7D2C-3766-11A725BCF74B}"/>
              </a:ext>
            </a:extLst>
          </p:cNvPr>
          <p:cNvSpPr>
            <a:spLocks noChangeArrowheads="1"/>
          </p:cNvSpPr>
          <p:nvPr/>
        </p:nvSpPr>
        <p:spPr bwMode="auto">
          <a:xfrm>
            <a:off x="827088" y="2620963"/>
            <a:ext cx="72009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Arial" panose="020B0604020202020204"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Arial" panose="020B0604020202020204"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Arial" panose="020B0604020202020204" pitchFamily="34" charset="0"/>
              </a:defRPr>
            </a:lvl3pPr>
            <a:lvl4pPr marL="1600200" indent="-228600">
              <a:spcBef>
                <a:spcPts val="400"/>
              </a:spcBef>
              <a:buClr>
                <a:srgbClr val="E7BC29"/>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ts val="400"/>
              </a:spcBef>
              <a:buClr>
                <a:srgbClr val="D092A7"/>
              </a:buClr>
              <a:buSzPct val="6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s-ES_tradnl" altLang="es-AR" sz="2800" b="1"/>
              <a:t>MÓDULO I</a:t>
            </a:r>
            <a:endParaRPr lang="es-ES_tradnl" altLang="es-AR" sz="2800">
              <a:latin typeface="Tw Cen MT" panose="020B0602020104020603" pitchFamily="34" charset="0"/>
            </a:endParaRPr>
          </a:p>
        </p:txBody>
      </p:sp>
      <p:sp>
        <p:nvSpPr>
          <p:cNvPr id="10244" name="2 Subtítulo">
            <a:extLst>
              <a:ext uri="{FF2B5EF4-FFF2-40B4-BE49-F238E27FC236}">
                <a16:creationId xmlns:a16="http://schemas.microsoft.com/office/drawing/2014/main" id="{755A95E1-86FF-AD3B-57EF-A9B032A7F4B8}"/>
              </a:ext>
            </a:extLst>
          </p:cNvPr>
          <p:cNvSpPr txBox="1">
            <a:spLocks/>
          </p:cNvSpPr>
          <p:nvPr/>
        </p:nvSpPr>
        <p:spPr bwMode="auto">
          <a:xfrm>
            <a:off x="26988" y="6056313"/>
            <a:ext cx="224155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700"/>
              </a:spcBef>
              <a:buClr>
                <a:schemeClr val="accent2"/>
              </a:buClr>
              <a:buSzPct val="60000"/>
              <a:buFont typeface="Wingdings" panose="05000000000000000000" pitchFamily="2" charset="2"/>
              <a:buChar char=""/>
              <a:defRPr sz="2900">
                <a:solidFill>
                  <a:schemeClr val="tx1"/>
                </a:solidFill>
                <a:latin typeface="Arial" panose="020B0604020202020204" pitchFamily="34" charset="0"/>
              </a:defRPr>
            </a:lvl1pPr>
            <a:lvl2pPr marL="639763" indent="-273050">
              <a:spcBef>
                <a:spcPts val="550"/>
              </a:spcBef>
              <a:buClr>
                <a:schemeClr val="accent1"/>
              </a:buClr>
              <a:buSzPct val="70000"/>
              <a:buFont typeface="Wingdings 2" panose="05020102010507070707" pitchFamily="18" charset="2"/>
              <a:buChar char=""/>
              <a:defRPr sz="2600">
                <a:solidFill>
                  <a:schemeClr val="tx1"/>
                </a:solidFill>
                <a:latin typeface="Arial" panose="020B0604020202020204" pitchFamily="34" charset="0"/>
              </a:defRPr>
            </a:lvl2pPr>
            <a:lvl3pPr indent="-228600">
              <a:spcBef>
                <a:spcPts val="500"/>
              </a:spcBef>
              <a:buClr>
                <a:schemeClr val="accent2"/>
              </a:buClr>
              <a:buSzPct val="75000"/>
              <a:buFont typeface="Wingdings" panose="05000000000000000000" pitchFamily="2" charset="2"/>
              <a:buChar char=""/>
              <a:defRPr sz="2300">
                <a:solidFill>
                  <a:schemeClr val="tx1"/>
                </a:solidFill>
                <a:latin typeface="Arial" panose="020B0604020202020204" pitchFamily="34" charset="0"/>
              </a:defRPr>
            </a:lvl3pPr>
            <a:lvl4pPr indent="-228600">
              <a:spcBef>
                <a:spcPts val="400"/>
              </a:spcBef>
              <a:buClr>
                <a:srgbClr val="E7BC29"/>
              </a:buClr>
              <a:buSzPct val="75000"/>
              <a:buFont typeface="Wingdings" panose="05000000000000000000" pitchFamily="2" charset="2"/>
              <a:buChar char=""/>
              <a:defRPr sz="2000">
                <a:solidFill>
                  <a:schemeClr val="tx1"/>
                </a:solidFill>
                <a:latin typeface="Arial" panose="020B0604020202020204" pitchFamily="34" charset="0"/>
              </a:defRPr>
            </a:lvl4pPr>
            <a:lvl5pPr indent="-228600">
              <a:spcBef>
                <a:spcPts val="400"/>
              </a:spcBef>
              <a:buClr>
                <a:srgbClr val="D092A7"/>
              </a:buClr>
              <a:buSzPct val="65000"/>
              <a:buFont typeface="Wingdings" panose="05000000000000000000" pitchFamily="2" charset="2"/>
              <a:buChar char=""/>
              <a:defRPr sz="2000">
                <a:solidFill>
                  <a:schemeClr val="tx1"/>
                </a:solidFill>
                <a:latin typeface="Arial" panose="020B0604020202020204" pitchFamily="34" charset="0"/>
              </a:defRPr>
            </a:lvl5pPr>
            <a:lvl6pPr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6pPr>
            <a:lvl7pPr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7pPr>
            <a:lvl8pPr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8pPr>
            <a:lvl9pPr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buFont typeface="Wingdings" panose="05000000000000000000" pitchFamily="2" charset="2"/>
              <a:buNone/>
            </a:pPr>
            <a:r>
              <a:rPr lang="es-ES_tradnl" altLang="es-AR" sz="3600" b="1">
                <a:solidFill>
                  <a:schemeClr val="bg1"/>
                </a:solidFill>
              </a:rPr>
              <a:t>G&amp;A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Imagen 2">
            <a:extLst>
              <a:ext uri="{FF2B5EF4-FFF2-40B4-BE49-F238E27FC236}">
                <a16:creationId xmlns:a16="http://schemas.microsoft.com/office/drawing/2014/main" id="{F418E03F-2441-44DC-634C-6CC962E1F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2275" y="1538288"/>
            <a:ext cx="5707063" cy="268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Imagen 7">
            <a:extLst>
              <a:ext uri="{FF2B5EF4-FFF2-40B4-BE49-F238E27FC236}">
                <a16:creationId xmlns:a16="http://schemas.microsoft.com/office/drawing/2014/main" id="{309CB7AF-1AD8-B56C-08C0-40BE929C0E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3149" t="29289" r="6303" b="14452"/>
          <a:stretch>
            <a:fillRect/>
          </a:stretch>
        </p:blipFill>
        <p:spPr bwMode="auto">
          <a:xfrm>
            <a:off x="1547813" y="4292600"/>
            <a:ext cx="5984875"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Rectangle 6">
            <a:extLst>
              <a:ext uri="{FF2B5EF4-FFF2-40B4-BE49-F238E27FC236}">
                <a16:creationId xmlns:a16="http://schemas.microsoft.com/office/drawing/2014/main" id="{4308FCDF-1704-B341-F7A0-0DD273CB4811}"/>
              </a:ext>
            </a:extLst>
          </p:cNvPr>
          <p:cNvSpPr txBox="1">
            <a:spLocks/>
          </p:cNvSpPr>
          <p:nvPr/>
        </p:nvSpPr>
        <p:spPr bwMode="auto">
          <a:xfrm>
            <a:off x="609600" y="228600"/>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700"/>
              </a:spcBef>
              <a:buClr>
                <a:schemeClr val="accent2"/>
              </a:buClr>
              <a:buSzPct val="60000"/>
              <a:buFont typeface="Wingdings" panose="05000000000000000000" pitchFamily="2" charset="2"/>
              <a:buChar char=""/>
              <a:defRPr sz="2900">
                <a:solidFill>
                  <a:schemeClr val="tx1"/>
                </a:solidFill>
                <a:latin typeface="Arial" panose="020B0604020202020204" pitchFamily="34" charset="0"/>
              </a:defRPr>
            </a:lvl1pPr>
            <a:lvl2pPr marL="639763" indent="-273050">
              <a:spcBef>
                <a:spcPts val="550"/>
              </a:spcBef>
              <a:buClr>
                <a:schemeClr val="accent1"/>
              </a:buClr>
              <a:buSzPct val="70000"/>
              <a:buFont typeface="Wingdings 2" panose="05020102010507070707" pitchFamily="18" charset="2"/>
              <a:buChar char=""/>
              <a:defRPr sz="2600">
                <a:solidFill>
                  <a:schemeClr val="tx1"/>
                </a:solidFill>
                <a:latin typeface="Arial" panose="020B0604020202020204" pitchFamily="34" charset="0"/>
              </a:defRPr>
            </a:lvl2pPr>
            <a:lvl3pPr indent="-228600">
              <a:spcBef>
                <a:spcPts val="500"/>
              </a:spcBef>
              <a:buClr>
                <a:schemeClr val="accent2"/>
              </a:buClr>
              <a:buSzPct val="75000"/>
              <a:buFont typeface="Wingdings" panose="05000000000000000000" pitchFamily="2" charset="2"/>
              <a:buChar char=""/>
              <a:defRPr sz="2300">
                <a:solidFill>
                  <a:schemeClr val="tx1"/>
                </a:solidFill>
                <a:latin typeface="Arial" panose="020B0604020202020204" pitchFamily="34" charset="0"/>
              </a:defRPr>
            </a:lvl3pPr>
            <a:lvl4pPr indent="-228600">
              <a:spcBef>
                <a:spcPts val="400"/>
              </a:spcBef>
              <a:buClr>
                <a:srgbClr val="E7BC29"/>
              </a:buClr>
              <a:buSzPct val="75000"/>
              <a:buFont typeface="Wingdings" panose="05000000000000000000" pitchFamily="2" charset="2"/>
              <a:buChar char=""/>
              <a:defRPr sz="2000">
                <a:solidFill>
                  <a:schemeClr val="tx1"/>
                </a:solidFill>
                <a:latin typeface="Arial" panose="020B0604020202020204" pitchFamily="34" charset="0"/>
              </a:defRPr>
            </a:lvl4pPr>
            <a:lvl5pPr indent="-228600">
              <a:spcBef>
                <a:spcPts val="400"/>
              </a:spcBef>
              <a:buClr>
                <a:srgbClr val="D092A7"/>
              </a:buClr>
              <a:buSzPct val="65000"/>
              <a:buFont typeface="Wingdings" panose="05000000000000000000" pitchFamily="2" charset="2"/>
              <a:buChar char=""/>
              <a:defRPr sz="2000">
                <a:solidFill>
                  <a:schemeClr val="tx1"/>
                </a:solidFill>
                <a:latin typeface="Arial" panose="020B0604020202020204" pitchFamily="34" charset="0"/>
              </a:defRPr>
            </a:lvl5pPr>
            <a:lvl6pPr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6pPr>
            <a:lvl7pPr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7pPr>
            <a:lvl8pPr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8pPr>
            <a:lvl9pPr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s-ES_tradnl" altLang="es-AR" sz="2400" b="1">
                <a:solidFill>
                  <a:schemeClr val="tx2"/>
                </a:solidFill>
                <a:latin typeface="Tw Cen MT" panose="020B0602020104020603" pitchFamily="34" charset="0"/>
              </a:rPr>
              <a:t>INTERACCIÓN SUELO ESTRUCTURA</a:t>
            </a:r>
            <a:endParaRPr lang="es-ES_tradnl" altLang="es-AR" sz="2500" b="1">
              <a:solidFill>
                <a:schemeClr val="tx2"/>
              </a:solidFill>
              <a:latin typeface="Tw Cen MT" panose="020B0602020104020603" pitchFamily="34" charset="0"/>
            </a:endParaRPr>
          </a:p>
        </p:txBody>
      </p:sp>
      <p:sp>
        <p:nvSpPr>
          <p:cNvPr id="27653" name="1 Rectángulo">
            <a:extLst>
              <a:ext uri="{FF2B5EF4-FFF2-40B4-BE49-F238E27FC236}">
                <a16:creationId xmlns:a16="http://schemas.microsoft.com/office/drawing/2014/main" id="{5E4722BF-D19C-7D56-3E4D-A6DA3A58B3C4}"/>
              </a:ext>
            </a:extLst>
          </p:cNvPr>
          <p:cNvSpPr>
            <a:spLocks noChangeArrowheads="1"/>
          </p:cNvSpPr>
          <p:nvPr/>
        </p:nvSpPr>
        <p:spPr bwMode="auto">
          <a:xfrm>
            <a:off x="468313" y="1692275"/>
            <a:ext cx="81375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s-ES_tradnl" altLang="es-AR"/>
              <a:t>Suelos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6">
            <a:extLst>
              <a:ext uri="{FF2B5EF4-FFF2-40B4-BE49-F238E27FC236}">
                <a16:creationId xmlns:a16="http://schemas.microsoft.com/office/drawing/2014/main" id="{166B19BA-1DE2-52E0-54F2-77BBFDA439CA}"/>
              </a:ext>
            </a:extLst>
          </p:cNvPr>
          <p:cNvSpPr txBox="1">
            <a:spLocks/>
          </p:cNvSpPr>
          <p:nvPr/>
        </p:nvSpPr>
        <p:spPr bwMode="auto">
          <a:xfrm>
            <a:off x="609600" y="228600"/>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700"/>
              </a:spcBef>
              <a:buClr>
                <a:schemeClr val="accent2"/>
              </a:buClr>
              <a:buSzPct val="60000"/>
              <a:buFont typeface="Wingdings" panose="05000000000000000000" pitchFamily="2" charset="2"/>
              <a:buChar char=""/>
              <a:defRPr sz="2900">
                <a:solidFill>
                  <a:schemeClr val="tx1"/>
                </a:solidFill>
                <a:latin typeface="Arial" panose="020B0604020202020204" pitchFamily="34" charset="0"/>
              </a:defRPr>
            </a:lvl1pPr>
            <a:lvl2pPr marL="639763" indent="-273050">
              <a:spcBef>
                <a:spcPts val="550"/>
              </a:spcBef>
              <a:buClr>
                <a:schemeClr val="accent1"/>
              </a:buClr>
              <a:buSzPct val="70000"/>
              <a:buFont typeface="Wingdings 2" panose="05020102010507070707" pitchFamily="18" charset="2"/>
              <a:buChar char=""/>
              <a:defRPr sz="2600">
                <a:solidFill>
                  <a:schemeClr val="tx1"/>
                </a:solidFill>
                <a:latin typeface="Arial" panose="020B0604020202020204" pitchFamily="34" charset="0"/>
              </a:defRPr>
            </a:lvl2pPr>
            <a:lvl3pPr indent="-228600">
              <a:spcBef>
                <a:spcPts val="500"/>
              </a:spcBef>
              <a:buClr>
                <a:schemeClr val="accent2"/>
              </a:buClr>
              <a:buSzPct val="75000"/>
              <a:buFont typeface="Wingdings" panose="05000000000000000000" pitchFamily="2" charset="2"/>
              <a:buChar char=""/>
              <a:defRPr sz="2300">
                <a:solidFill>
                  <a:schemeClr val="tx1"/>
                </a:solidFill>
                <a:latin typeface="Arial" panose="020B0604020202020204" pitchFamily="34" charset="0"/>
              </a:defRPr>
            </a:lvl3pPr>
            <a:lvl4pPr indent="-228600">
              <a:spcBef>
                <a:spcPts val="400"/>
              </a:spcBef>
              <a:buClr>
                <a:srgbClr val="E7BC29"/>
              </a:buClr>
              <a:buSzPct val="75000"/>
              <a:buFont typeface="Wingdings" panose="05000000000000000000" pitchFamily="2" charset="2"/>
              <a:buChar char=""/>
              <a:defRPr sz="2000">
                <a:solidFill>
                  <a:schemeClr val="tx1"/>
                </a:solidFill>
                <a:latin typeface="Arial" panose="020B0604020202020204" pitchFamily="34" charset="0"/>
              </a:defRPr>
            </a:lvl4pPr>
            <a:lvl5pPr indent="-228600">
              <a:spcBef>
                <a:spcPts val="400"/>
              </a:spcBef>
              <a:buClr>
                <a:srgbClr val="D092A7"/>
              </a:buClr>
              <a:buSzPct val="65000"/>
              <a:buFont typeface="Wingdings" panose="05000000000000000000" pitchFamily="2" charset="2"/>
              <a:buChar char=""/>
              <a:defRPr sz="2000">
                <a:solidFill>
                  <a:schemeClr val="tx1"/>
                </a:solidFill>
                <a:latin typeface="Arial" panose="020B0604020202020204" pitchFamily="34" charset="0"/>
              </a:defRPr>
            </a:lvl5pPr>
            <a:lvl6pPr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6pPr>
            <a:lvl7pPr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7pPr>
            <a:lvl8pPr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8pPr>
            <a:lvl9pPr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s-ES_tradnl" altLang="es-AR" sz="2400" b="1">
                <a:solidFill>
                  <a:schemeClr val="tx2"/>
                </a:solidFill>
                <a:latin typeface="Tw Cen MT" panose="020B0602020104020603" pitchFamily="34" charset="0"/>
              </a:rPr>
              <a:t>INTERACCIÓN SUELO ESTRUCTURA</a:t>
            </a:r>
            <a:endParaRPr lang="es-ES_tradnl" altLang="es-AR" sz="2500" b="1">
              <a:solidFill>
                <a:schemeClr val="tx2"/>
              </a:solidFill>
              <a:latin typeface="Tw Cen MT" panose="020B0602020104020603" pitchFamily="34" charset="0"/>
            </a:endParaRPr>
          </a:p>
        </p:txBody>
      </p:sp>
      <p:sp>
        <p:nvSpPr>
          <p:cNvPr id="29699" name="1 Rectángulo">
            <a:extLst>
              <a:ext uri="{FF2B5EF4-FFF2-40B4-BE49-F238E27FC236}">
                <a16:creationId xmlns:a16="http://schemas.microsoft.com/office/drawing/2014/main" id="{94FB1E39-DAAD-FD8D-88A6-E828205D9E20}"/>
              </a:ext>
            </a:extLst>
          </p:cNvPr>
          <p:cNvSpPr>
            <a:spLocks noChangeArrowheads="1"/>
          </p:cNvSpPr>
          <p:nvPr/>
        </p:nvSpPr>
        <p:spPr bwMode="auto">
          <a:xfrm>
            <a:off x="611188" y="1557338"/>
            <a:ext cx="81375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s-ES_tradnl" altLang="es-AR"/>
              <a:t>Balance hídrico</a:t>
            </a:r>
          </a:p>
        </p:txBody>
      </p:sp>
      <p:pic>
        <p:nvPicPr>
          <p:cNvPr id="29700" name="Picture 2">
            <a:extLst>
              <a:ext uri="{FF2B5EF4-FFF2-40B4-BE49-F238E27FC236}">
                <a16:creationId xmlns:a16="http://schemas.microsoft.com/office/drawing/2014/main" id="{E9C75E76-F906-8144-7758-CE9261BA5D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875" y="1557338"/>
            <a:ext cx="5256213" cy="481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1 Rectángulo">
            <a:extLst>
              <a:ext uri="{FF2B5EF4-FFF2-40B4-BE49-F238E27FC236}">
                <a16:creationId xmlns:a16="http://schemas.microsoft.com/office/drawing/2014/main" id="{E7975CB4-3700-7115-B509-DF4A9BE8B09C}"/>
              </a:ext>
            </a:extLst>
          </p:cNvPr>
          <p:cNvSpPr>
            <a:spLocks noChangeArrowheads="1"/>
          </p:cNvSpPr>
          <p:nvPr/>
        </p:nvSpPr>
        <p:spPr bwMode="auto">
          <a:xfrm>
            <a:off x="3563938" y="6381750"/>
            <a:ext cx="32400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1"/>
            <a:r>
              <a:rPr lang="es-ES" altLang="es-ES"/>
              <a:t>Nadeo y Trevisan, 1967</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6">
            <a:extLst>
              <a:ext uri="{FF2B5EF4-FFF2-40B4-BE49-F238E27FC236}">
                <a16:creationId xmlns:a16="http://schemas.microsoft.com/office/drawing/2014/main" id="{5254415B-34D5-6250-7EEE-B21466F26BFB}"/>
              </a:ext>
            </a:extLst>
          </p:cNvPr>
          <p:cNvSpPr txBox="1">
            <a:spLocks/>
          </p:cNvSpPr>
          <p:nvPr/>
        </p:nvSpPr>
        <p:spPr bwMode="auto">
          <a:xfrm>
            <a:off x="609600" y="228600"/>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700"/>
              </a:spcBef>
              <a:buClr>
                <a:schemeClr val="accent2"/>
              </a:buClr>
              <a:buSzPct val="60000"/>
              <a:buFont typeface="Wingdings" panose="05000000000000000000" pitchFamily="2" charset="2"/>
              <a:buChar char=""/>
              <a:defRPr sz="2900">
                <a:solidFill>
                  <a:schemeClr val="tx1"/>
                </a:solidFill>
                <a:latin typeface="Arial" panose="020B0604020202020204" pitchFamily="34" charset="0"/>
              </a:defRPr>
            </a:lvl1pPr>
            <a:lvl2pPr marL="639763" indent="-273050">
              <a:spcBef>
                <a:spcPts val="550"/>
              </a:spcBef>
              <a:buClr>
                <a:schemeClr val="accent1"/>
              </a:buClr>
              <a:buSzPct val="70000"/>
              <a:buFont typeface="Wingdings 2" panose="05020102010507070707" pitchFamily="18" charset="2"/>
              <a:buChar char=""/>
              <a:defRPr sz="2600">
                <a:solidFill>
                  <a:schemeClr val="tx1"/>
                </a:solidFill>
                <a:latin typeface="Arial" panose="020B0604020202020204" pitchFamily="34" charset="0"/>
              </a:defRPr>
            </a:lvl2pPr>
            <a:lvl3pPr indent="-228600">
              <a:spcBef>
                <a:spcPts val="500"/>
              </a:spcBef>
              <a:buClr>
                <a:schemeClr val="accent2"/>
              </a:buClr>
              <a:buSzPct val="75000"/>
              <a:buFont typeface="Wingdings" panose="05000000000000000000" pitchFamily="2" charset="2"/>
              <a:buChar char=""/>
              <a:defRPr sz="2300">
                <a:solidFill>
                  <a:schemeClr val="tx1"/>
                </a:solidFill>
                <a:latin typeface="Arial" panose="020B0604020202020204" pitchFamily="34" charset="0"/>
              </a:defRPr>
            </a:lvl3pPr>
            <a:lvl4pPr indent="-228600">
              <a:spcBef>
                <a:spcPts val="400"/>
              </a:spcBef>
              <a:buClr>
                <a:srgbClr val="E7BC29"/>
              </a:buClr>
              <a:buSzPct val="75000"/>
              <a:buFont typeface="Wingdings" panose="05000000000000000000" pitchFamily="2" charset="2"/>
              <a:buChar char=""/>
              <a:defRPr sz="2000">
                <a:solidFill>
                  <a:schemeClr val="tx1"/>
                </a:solidFill>
                <a:latin typeface="Arial" panose="020B0604020202020204" pitchFamily="34" charset="0"/>
              </a:defRPr>
            </a:lvl4pPr>
            <a:lvl5pPr indent="-228600">
              <a:spcBef>
                <a:spcPts val="400"/>
              </a:spcBef>
              <a:buClr>
                <a:srgbClr val="D092A7"/>
              </a:buClr>
              <a:buSzPct val="65000"/>
              <a:buFont typeface="Wingdings" panose="05000000000000000000" pitchFamily="2" charset="2"/>
              <a:buChar char=""/>
              <a:defRPr sz="2000">
                <a:solidFill>
                  <a:schemeClr val="tx1"/>
                </a:solidFill>
                <a:latin typeface="Arial" panose="020B0604020202020204" pitchFamily="34" charset="0"/>
              </a:defRPr>
            </a:lvl5pPr>
            <a:lvl6pPr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6pPr>
            <a:lvl7pPr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7pPr>
            <a:lvl8pPr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8pPr>
            <a:lvl9pPr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s-ES_tradnl" altLang="es-AR" sz="2400" b="1">
                <a:solidFill>
                  <a:schemeClr val="tx2"/>
                </a:solidFill>
                <a:latin typeface="Tw Cen MT" panose="020B0602020104020603" pitchFamily="34" charset="0"/>
              </a:rPr>
              <a:t>INTERACCIÓN SUELO ESTRUCTURA</a:t>
            </a:r>
            <a:endParaRPr lang="es-ES_tradnl" altLang="es-AR" sz="2500" b="1">
              <a:solidFill>
                <a:schemeClr val="tx2"/>
              </a:solidFill>
              <a:latin typeface="Tw Cen MT" panose="020B0602020104020603" pitchFamily="34" charset="0"/>
            </a:endParaRPr>
          </a:p>
        </p:txBody>
      </p:sp>
      <p:pic>
        <p:nvPicPr>
          <p:cNvPr id="31747" name="Imagen 10">
            <a:extLst>
              <a:ext uri="{FF2B5EF4-FFF2-40B4-BE49-F238E27FC236}">
                <a16:creationId xmlns:a16="http://schemas.microsoft.com/office/drawing/2014/main" id="{C839DA64-ED50-3D25-130B-E5EF32D780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875" y="1557338"/>
            <a:ext cx="6248400" cy="454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1 Rectángulo">
            <a:extLst>
              <a:ext uri="{FF2B5EF4-FFF2-40B4-BE49-F238E27FC236}">
                <a16:creationId xmlns:a16="http://schemas.microsoft.com/office/drawing/2014/main" id="{7C77FEF0-125A-527C-8A1C-8F28CC2413E1}"/>
              </a:ext>
            </a:extLst>
          </p:cNvPr>
          <p:cNvSpPr>
            <a:spLocks noChangeArrowheads="1"/>
          </p:cNvSpPr>
          <p:nvPr/>
        </p:nvSpPr>
        <p:spPr bwMode="auto">
          <a:xfrm>
            <a:off x="107950" y="1557338"/>
            <a:ext cx="2592388"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s-ES_tradnl" altLang="es-AR"/>
              <a:t>Balance hídrico</a:t>
            </a:r>
          </a:p>
          <a:p>
            <a:pPr algn="just" eaLnBrk="1" hangingPunct="1"/>
            <a:r>
              <a:rPr lang="es-ES_tradnl" altLang="es-AR"/>
              <a:t>Precipitaciones mensuales (mm)</a:t>
            </a:r>
          </a:p>
          <a:p>
            <a:pPr algn="just" eaLnBrk="1" hangingPunct="1"/>
            <a:r>
              <a:rPr lang="es-ES_tradnl" altLang="es-AR"/>
              <a:t>Estación meteorológica Aeropuerto Formosa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Rectángulo">
            <a:extLst>
              <a:ext uri="{FF2B5EF4-FFF2-40B4-BE49-F238E27FC236}">
                <a16:creationId xmlns:a16="http://schemas.microsoft.com/office/drawing/2014/main" id="{C513747C-E7E0-30D6-9560-719E7FD245AA}"/>
              </a:ext>
            </a:extLst>
          </p:cNvPr>
          <p:cNvSpPr>
            <a:spLocks noChangeArrowheads="1"/>
          </p:cNvSpPr>
          <p:nvPr/>
        </p:nvSpPr>
        <p:spPr bwMode="auto">
          <a:xfrm>
            <a:off x="587375" y="2708275"/>
            <a:ext cx="813752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endParaRPr lang="es-ES_tradnl" altLang="es-AR" b="1"/>
          </a:p>
          <a:p>
            <a:pPr algn="just" eaLnBrk="1" hangingPunct="1"/>
            <a:r>
              <a:rPr lang="es-ES_tradnl" altLang="es-AR" b="1">
                <a:solidFill>
                  <a:srgbClr val="FF0000"/>
                </a:solidFill>
              </a:rPr>
              <a:t>Se comprende la necesidad de la investigación pero </a:t>
            </a:r>
            <a:r>
              <a:rPr lang="es-ES_tradnl" altLang="es-AR" b="1" u="sng">
                <a:solidFill>
                  <a:srgbClr val="FF0000"/>
                </a:solidFill>
              </a:rPr>
              <a:t>se falla en el diseño, en los métodos y en los objetivos de los estudios</a:t>
            </a:r>
            <a:r>
              <a:rPr lang="es-ES_tradnl" altLang="es-AR" b="1">
                <a:solidFill>
                  <a:srgbClr val="FF0000"/>
                </a:solidFill>
              </a:rPr>
              <a:t>. Aún para edificios de bajo peso </a:t>
            </a:r>
            <a:r>
              <a:rPr lang="es-ES_tradnl" altLang="es-AR" b="1" u="sng">
                <a:solidFill>
                  <a:srgbClr val="FF0000"/>
                </a:solidFill>
              </a:rPr>
              <a:t>se acentúan los análisis de resistencia y de deformación bajo cargas positivas y se relega a un segundo plano la acción negativa</a:t>
            </a:r>
            <a:r>
              <a:rPr lang="es-ES_tradnl" altLang="es-AR" b="1">
                <a:solidFill>
                  <a:srgbClr val="FF0000"/>
                </a:solidFill>
              </a:rPr>
              <a:t>, la interacción. </a:t>
            </a:r>
          </a:p>
          <a:p>
            <a:pPr algn="just" eaLnBrk="1" hangingPunct="1"/>
            <a:endParaRPr lang="es-ES_tradnl" altLang="es-AR" b="1">
              <a:solidFill>
                <a:srgbClr val="FF0000"/>
              </a:solidFill>
            </a:endParaRPr>
          </a:p>
          <a:p>
            <a:pPr algn="just" eaLnBrk="1" hangingPunct="1"/>
            <a:r>
              <a:rPr lang="es-ES_tradnl" altLang="es-AR"/>
              <a:t> </a:t>
            </a:r>
            <a:endParaRPr lang="es-AR" altLang="es-AR"/>
          </a:p>
        </p:txBody>
      </p:sp>
      <p:sp>
        <p:nvSpPr>
          <p:cNvPr id="33795" name="Rectangle 6">
            <a:extLst>
              <a:ext uri="{FF2B5EF4-FFF2-40B4-BE49-F238E27FC236}">
                <a16:creationId xmlns:a16="http://schemas.microsoft.com/office/drawing/2014/main" id="{15A2C116-487A-A8E5-E142-E9811158DC7F}"/>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INTERACCIÓN SUELO ESTRUCTURA</a:t>
            </a:r>
            <a:endParaRPr lang="es-ES_tradnl" altLang="es-AR" sz="2500" b="1">
              <a:latin typeface="Tw Cen MT" panose="020B0602020104020603"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Rectángulo">
            <a:extLst>
              <a:ext uri="{FF2B5EF4-FFF2-40B4-BE49-F238E27FC236}">
                <a16:creationId xmlns:a16="http://schemas.microsoft.com/office/drawing/2014/main" id="{D3A41DA9-D1FB-1E68-F2FD-7C239E33C034}"/>
              </a:ext>
            </a:extLst>
          </p:cNvPr>
          <p:cNvSpPr>
            <a:spLocks noChangeArrowheads="1"/>
          </p:cNvSpPr>
          <p:nvPr/>
        </p:nvSpPr>
        <p:spPr bwMode="auto">
          <a:xfrm>
            <a:off x="611188" y="1730375"/>
            <a:ext cx="8137525"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endParaRPr lang="es-ES_tradnl" altLang="es-AR" b="1">
              <a:solidFill>
                <a:srgbClr val="7030A0"/>
              </a:solidFill>
            </a:endParaRPr>
          </a:p>
          <a:p>
            <a:pPr algn="just" eaLnBrk="1" hangingPunct="1"/>
            <a:r>
              <a:rPr lang="es-ES_tradnl" altLang="es-AR" b="1"/>
              <a:t>Desde la Ingeniería Geotécnica</a:t>
            </a:r>
          </a:p>
          <a:p>
            <a:pPr algn="just" eaLnBrk="1" hangingPunct="1"/>
            <a:endParaRPr lang="es-ES_tradnl" altLang="es-AR" b="1">
              <a:solidFill>
                <a:srgbClr val="7030A0"/>
              </a:solidFill>
            </a:endParaRPr>
          </a:p>
          <a:p>
            <a:pPr algn="just" eaLnBrk="1" hangingPunct="1"/>
            <a:r>
              <a:rPr lang="es-ES_tradnl" altLang="es-AR" b="1">
                <a:solidFill>
                  <a:srgbClr val="7030A0"/>
                </a:solidFill>
              </a:rPr>
              <a:t>Se requiere la comprensión del fenómeno de las variaciones volumétricas y de los factores que lo condicionan y a partir de ello, la identificación y predicción de comportamiento. </a:t>
            </a:r>
            <a:endParaRPr lang="es-ES_tradnl" altLang="es-AR"/>
          </a:p>
        </p:txBody>
      </p:sp>
      <p:sp>
        <p:nvSpPr>
          <p:cNvPr id="3" name="2 Rectángulo">
            <a:extLst>
              <a:ext uri="{FF2B5EF4-FFF2-40B4-BE49-F238E27FC236}">
                <a16:creationId xmlns:a16="http://schemas.microsoft.com/office/drawing/2014/main" id="{33D7297D-403C-C616-068C-A252C961ACE1}"/>
              </a:ext>
            </a:extLst>
          </p:cNvPr>
          <p:cNvSpPr/>
          <p:nvPr/>
        </p:nvSpPr>
        <p:spPr>
          <a:xfrm>
            <a:off x="468313" y="2554288"/>
            <a:ext cx="8280400" cy="990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5" name="4 Rectángulo">
            <a:extLst>
              <a:ext uri="{FF2B5EF4-FFF2-40B4-BE49-F238E27FC236}">
                <a16:creationId xmlns:a16="http://schemas.microsoft.com/office/drawing/2014/main" id="{5DF37EEC-55AF-3F50-82C4-EE23D964CC13}"/>
              </a:ext>
            </a:extLst>
          </p:cNvPr>
          <p:cNvSpPr/>
          <p:nvPr/>
        </p:nvSpPr>
        <p:spPr>
          <a:xfrm>
            <a:off x="539750" y="4652963"/>
            <a:ext cx="8280400" cy="93662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8" name="1 Rectángulo">
            <a:extLst>
              <a:ext uri="{FF2B5EF4-FFF2-40B4-BE49-F238E27FC236}">
                <a16:creationId xmlns:a16="http://schemas.microsoft.com/office/drawing/2014/main" id="{C7CBE203-957B-96FC-451D-A3C3DCA4CE89}"/>
              </a:ext>
            </a:extLst>
          </p:cNvPr>
          <p:cNvSpPr>
            <a:spLocks noChangeArrowheads="1"/>
          </p:cNvSpPr>
          <p:nvPr/>
        </p:nvSpPr>
        <p:spPr bwMode="auto">
          <a:xfrm>
            <a:off x="539750" y="3292475"/>
            <a:ext cx="8137525"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endParaRPr lang="es-ES_tradnl" altLang="es-AR" b="1">
              <a:solidFill>
                <a:srgbClr val="7030A0"/>
              </a:solidFill>
            </a:endParaRPr>
          </a:p>
          <a:p>
            <a:pPr algn="just" eaLnBrk="1" hangingPunct="1"/>
            <a:endParaRPr lang="es-ES_tradnl" altLang="es-AR" b="1"/>
          </a:p>
          <a:p>
            <a:pPr algn="just" eaLnBrk="1" hangingPunct="1"/>
            <a:endParaRPr lang="es-ES_tradnl" altLang="es-AR" b="1"/>
          </a:p>
          <a:p>
            <a:pPr algn="just" eaLnBrk="1" hangingPunct="1"/>
            <a:r>
              <a:rPr lang="es-ES_tradnl" altLang="es-AR" b="1"/>
              <a:t>Desde la Ingeniería Estructural</a:t>
            </a:r>
          </a:p>
          <a:p>
            <a:pPr algn="just" eaLnBrk="1" hangingPunct="1"/>
            <a:endParaRPr lang="es-ES_tradnl" altLang="es-AR" b="1"/>
          </a:p>
          <a:p>
            <a:pPr algn="just" eaLnBrk="1" hangingPunct="1"/>
            <a:r>
              <a:rPr lang="es-ES_tradnl" altLang="es-AR" b="1">
                <a:solidFill>
                  <a:srgbClr val="7030A0"/>
                </a:solidFill>
              </a:rPr>
              <a:t>Se requiere la comprensión de los fenómenos de interacción, la aceptación y cuantificación de la variabilidad de las condiciones de borde, y el proyecto estructural consecuente.</a:t>
            </a:r>
            <a:endParaRPr lang="es-ES_tradnl" altLang="es-AR"/>
          </a:p>
          <a:p>
            <a:pPr algn="just" eaLnBrk="1" hangingPunct="1"/>
            <a:endParaRPr lang="es-AR" altLang="es-AR"/>
          </a:p>
        </p:txBody>
      </p:sp>
      <p:sp>
        <p:nvSpPr>
          <p:cNvPr id="34822" name="Rectangle 6">
            <a:extLst>
              <a:ext uri="{FF2B5EF4-FFF2-40B4-BE49-F238E27FC236}">
                <a16:creationId xmlns:a16="http://schemas.microsoft.com/office/drawing/2014/main" id="{B0514FCA-C586-66A8-B15B-559FE6ABE1FA}"/>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INGENIERÍA GEOTÉCNICA Y ESTRUCTURAL</a:t>
            </a:r>
            <a:endParaRPr lang="es-ES_tradnl" altLang="es-AR" sz="2500" b="1">
              <a:latin typeface="Tw Cen MT" panose="020B0602020104020603" pitchFamily="34" charset="0"/>
            </a:endParaRPr>
          </a:p>
        </p:txBody>
      </p:sp>
      <p:cxnSp>
        <p:nvCxnSpPr>
          <p:cNvPr id="4" name="Conector recto 3">
            <a:extLst>
              <a:ext uri="{FF2B5EF4-FFF2-40B4-BE49-F238E27FC236}">
                <a16:creationId xmlns:a16="http://schemas.microsoft.com/office/drawing/2014/main" id="{BA203E84-5020-FB96-088A-C8954DFDB125}"/>
              </a:ext>
            </a:extLst>
          </p:cNvPr>
          <p:cNvCxnSpPr>
            <a:cxnSpLocks/>
          </p:cNvCxnSpPr>
          <p:nvPr/>
        </p:nvCxnSpPr>
        <p:spPr>
          <a:xfrm>
            <a:off x="2771775" y="2852738"/>
            <a:ext cx="338455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Conector recto 6">
            <a:extLst>
              <a:ext uri="{FF2B5EF4-FFF2-40B4-BE49-F238E27FC236}">
                <a16:creationId xmlns:a16="http://schemas.microsoft.com/office/drawing/2014/main" id="{D199759B-713C-3213-1D01-693931B5CAA1}"/>
              </a:ext>
            </a:extLst>
          </p:cNvPr>
          <p:cNvCxnSpPr>
            <a:cxnSpLocks/>
          </p:cNvCxnSpPr>
          <p:nvPr/>
        </p:nvCxnSpPr>
        <p:spPr>
          <a:xfrm>
            <a:off x="3203575" y="3141663"/>
            <a:ext cx="316865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Conector recto 9">
            <a:extLst>
              <a:ext uri="{FF2B5EF4-FFF2-40B4-BE49-F238E27FC236}">
                <a16:creationId xmlns:a16="http://schemas.microsoft.com/office/drawing/2014/main" id="{75AB860A-5DDD-3D49-34F3-EEF04D32BD7F}"/>
              </a:ext>
            </a:extLst>
          </p:cNvPr>
          <p:cNvCxnSpPr>
            <a:cxnSpLocks/>
          </p:cNvCxnSpPr>
          <p:nvPr/>
        </p:nvCxnSpPr>
        <p:spPr>
          <a:xfrm>
            <a:off x="684213" y="3429000"/>
            <a:ext cx="5183187"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6" presetClass="entr" presetSubtype="21"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6" presetClass="entr" presetSubtype="21"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6" presetClass="entr" presetSubtype="21"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arn(inVertical)">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1 Rectángulo">
            <a:extLst>
              <a:ext uri="{FF2B5EF4-FFF2-40B4-BE49-F238E27FC236}">
                <a16:creationId xmlns:a16="http://schemas.microsoft.com/office/drawing/2014/main" id="{3ECC6C35-119E-490F-F755-BAC49C6D8F07}"/>
              </a:ext>
            </a:extLst>
          </p:cNvPr>
          <p:cNvSpPr>
            <a:spLocks noChangeArrowheads="1"/>
          </p:cNvSpPr>
          <p:nvPr/>
        </p:nvSpPr>
        <p:spPr bwMode="auto">
          <a:xfrm>
            <a:off x="395288" y="1730375"/>
            <a:ext cx="81375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s-ES_tradnl" altLang="es-AR" b="1" u="sng">
                <a:solidFill>
                  <a:srgbClr val="FF0000"/>
                </a:solidFill>
              </a:rPr>
              <a:t>Desde la Ingeniería Geotécnica</a:t>
            </a:r>
            <a:endParaRPr lang="es-ES_tradnl" altLang="es-AR" u="sng">
              <a:solidFill>
                <a:srgbClr val="FF0000"/>
              </a:solidFill>
            </a:endParaRPr>
          </a:p>
        </p:txBody>
      </p:sp>
      <p:sp>
        <p:nvSpPr>
          <p:cNvPr id="35843" name="Rectangle 6">
            <a:extLst>
              <a:ext uri="{FF2B5EF4-FFF2-40B4-BE49-F238E27FC236}">
                <a16:creationId xmlns:a16="http://schemas.microsoft.com/office/drawing/2014/main" id="{727A0736-EC01-BE5D-5E1F-C46D924BB877}"/>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INGENIERÍA GEOTÉCNICA Y ESTRUCTURAL</a:t>
            </a:r>
            <a:endParaRPr lang="es-ES_tradnl" altLang="es-AR" sz="2500" b="1">
              <a:latin typeface="Tw Cen MT" panose="020B0602020104020603" pitchFamily="34" charset="0"/>
            </a:endParaRPr>
          </a:p>
        </p:txBody>
      </p:sp>
      <p:sp>
        <p:nvSpPr>
          <p:cNvPr id="2" name="1 Rectángulo">
            <a:extLst>
              <a:ext uri="{FF2B5EF4-FFF2-40B4-BE49-F238E27FC236}">
                <a16:creationId xmlns:a16="http://schemas.microsoft.com/office/drawing/2014/main" id="{C73BBA99-E1C4-E642-8D83-91A909A252E2}"/>
              </a:ext>
            </a:extLst>
          </p:cNvPr>
          <p:cNvSpPr>
            <a:spLocks noChangeArrowheads="1"/>
          </p:cNvSpPr>
          <p:nvPr/>
        </p:nvSpPr>
        <p:spPr bwMode="auto">
          <a:xfrm>
            <a:off x="395288" y="2166938"/>
            <a:ext cx="8424862" cy="1477962"/>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defRPr/>
            </a:pPr>
            <a:r>
              <a:rPr lang="es-ES_tradnl" dirty="0">
                <a:latin typeface="+mj-lt"/>
                <a:ea typeface="Times New Roman" panose="02020603050405020304" pitchFamily="18" charset="0"/>
              </a:rPr>
              <a:t>La expansión es un problema relativo a </a:t>
            </a:r>
            <a:r>
              <a:rPr lang="es-ES_tradnl" b="1" u="sng" dirty="0">
                <a:latin typeface="+mj-lt"/>
                <a:ea typeface="Times New Roman" panose="02020603050405020304" pitchFamily="18" charset="0"/>
              </a:rPr>
              <a:t>suelos no saturados</a:t>
            </a:r>
            <a:r>
              <a:rPr lang="es-ES_tradnl" dirty="0">
                <a:latin typeface="+mj-lt"/>
                <a:ea typeface="Times New Roman" panose="02020603050405020304" pitchFamily="18" charset="0"/>
              </a:rPr>
              <a:t>, suelos que presentan importantes alteraciones de resistencia y deformabilidad con los cambios de humedad. Los fenómenos más característicos son los relacionados con las variaciones volumétricas por modificación del grado de saturación, tanto positivas (colapso) como negativas (expansión).</a:t>
            </a:r>
            <a:endParaRPr lang="es-AR" altLang="es-AR" b="1" dirty="0">
              <a:latin typeface="+mj-lt"/>
            </a:endParaRPr>
          </a:p>
        </p:txBody>
      </p:sp>
      <p:pic>
        <p:nvPicPr>
          <p:cNvPr id="5" name="Picture 2" descr="H:\DATOS D\copia computadora vieja\gonzalo nuevo\2014-07-25\001.jpg">
            <a:extLst>
              <a:ext uri="{FF2B5EF4-FFF2-40B4-BE49-F238E27FC236}">
                <a16:creationId xmlns:a16="http://schemas.microsoft.com/office/drawing/2014/main" id="{5D21DA63-AAE0-2132-DE7A-B7674DB92F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5509" t="39523" r="42245" b="32114"/>
          <a:stretch>
            <a:fillRect/>
          </a:stretch>
        </p:blipFill>
        <p:spPr bwMode="auto">
          <a:xfrm rot="60000">
            <a:off x="131763" y="3810000"/>
            <a:ext cx="2333625" cy="215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Users\Usuario\Documents\Scan0001.jpg">
            <a:extLst>
              <a:ext uri="{FF2B5EF4-FFF2-40B4-BE49-F238E27FC236}">
                <a16:creationId xmlns:a16="http://schemas.microsoft.com/office/drawing/2014/main" id="{262370CA-C349-5DD0-9463-B98E2FDDA2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536" t="59364" r="25150" b="24127"/>
          <a:stretch>
            <a:fillRect/>
          </a:stretch>
        </p:blipFill>
        <p:spPr bwMode="auto">
          <a:xfrm rot="-10740000">
            <a:off x="2355850" y="4030663"/>
            <a:ext cx="3527425"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Picture 4">
            <a:extLst>
              <a:ext uri="{FF2B5EF4-FFF2-40B4-BE49-F238E27FC236}">
                <a16:creationId xmlns:a16="http://schemas.microsoft.com/office/drawing/2014/main" id="{9053AD4D-C193-99EC-BB27-60959F281E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9450" y="3644900"/>
            <a:ext cx="3097213"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Conector recto 7">
            <a:extLst>
              <a:ext uri="{FF2B5EF4-FFF2-40B4-BE49-F238E27FC236}">
                <a16:creationId xmlns:a16="http://schemas.microsoft.com/office/drawing/2014/main" id="{D5D0A449-43A0-A1EB-CD7F-35E5662BCEF4}"/>
              </a:ext>
            </a:extLst>
          </p:cNvPr>
          <p:cNvCxnSpPr/>
          <p:nvPr/>
        </p:nvCxnSpPr>
        <p:spPr>
          <a:xfrm>
            <a:off x="4284663" y="4581525"/>
            <a:ext cx="1008062" cy="0"/>
          </a:xfrm>
          <a:prstGeom prst="line">
            <a:avLst/>
          </a:prstGeom>
          <a:ln w="539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 name="Cuerda 3">
            <a:extLst>
              <a:ext uri="{FF2B5EF4-FFF2-40B4-BE49-F238E27FC236}">
                <a16:creationId xmlns:a16="http://schemas.microsoft.com/office/drawing/2014/main" id="{9C22288E-9D4A-1195-2257-C01E57982381}"/>
              </a:ext>
            </a:extLst>
          </p:cNvPr>
          <p:cNvSpPr/>
          <p:nvPr/>
        </p:nvSpPr>
        <p:spPr>
          <a:xfrm rot="18015740">
            <a:off x="4237832" y="3672681"/>
            <a:ext cx="1131888" cy="1228725"/>
          </a:xfrm>
          <a:prstGeom prst="chord">
            <a:avLst>
              <a:gd name="adj1" fmla="val 5070155"/>
              <a:gd name="adj2" fmla="val 1282365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5850" name="Rectangle 10">
            <a:extLst>
              <a:ext uri="{FF2B5EF4-FFF2-40B4-BE49-F238E27FC236}">
                <a16:creationId xmlns:a16="http://schemas.microsoft.com/office/drawing/2014/main" id="{DDE557D9-154F-67C4-BEBD-A2D0414215D8}"/>
              </a:ext>
            </a:extLst>
          </p:cNvPr>
          <p:cNvSpPr>
            <a:spLocks noChangeArrowheads="1"/>
          </p:cNvSpPr>
          <p:nvPr/>
        </p:nvSpPr>
        <p:spPr bwMode="auto">
          <a:xfrm>
            <a:off x="2757488" y="37115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s-ES" altLang="es-ES"/>
          </a:p>
        </p:txBody>
      </p:sp>
      <p:graphicFrame>
        <p:nvGraphicFramePr>
          <p:cNvPr id="9" name="Objeto 8">
            <a:extLst>
              <a:ext uri="{FF2B5EF4-FFF2-40B4-BE49-F238E27FC236}">
                <a16:creationId xmlns:a16="http://schemas.microsoft.com/office/drawing/2014/main" id="{10B9F7BA-B5A7-D6AE-83F6-730EDFC2F3E8}"/>
              </a:ext>
            </a:extLst>
          </p:cNvPr>
          <p:cNvGraphicFramePr>
            <a:graphicFrameLocks noChangeAspect="1"/>
          </p:cNvGraphicFramePr>
          <p:nvPr/>
        </p:nvGraphicFramePr>
        <p:xfrm>
          <a:off x="7380288" y="4987925"/>
          <a:ext cx="1368425" cy="601663"/>
        </p:xfrm>
        <a:graphic>
          <a:graphicData uri="http://schemas.openxmlformats.org/presentationml/2006/ole">
            <mc:AlternateContent xmlns:mc="http://schemas.openxmlformats.org/markup-compatibility/2006">
              <mc:Choice xmlns:v="urn:schemas-microsoft-com:vml" Requires="v">
                <p:oleObj r:id="rId5" imgW="863225" imgH="380835" progId="Equation.3">
                  <p:embed/>
                </p:oleObj>
              </mc:Choice>
              <mc:Fallback>
                <p:oleObj r:id="rId5" imgW="863225" imgH="380835" progId="Equation.3">
                  <p:embed/>
                  <p:pic>
                    <p:nvPicPr>
                      <p:cNvPr id="0" name="Objeto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80288" y="4987925"/>
                        <a:ext cx="1368425" cy="6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852" name="Rectangle 11">
            <a:extLst>
              <a:ext uri="{FF2B5EF4-FFF2-40B4-BE49-F238E27FC236}">
                <a16:creationId xmlns:a16="http://schemas.microsoft.com/office/drawing/2014/main" id="{FB208FD8-8A87-ECA6-F778-9B83F4223EFF}"/>
              </a:ext>
            </a:extLst>
          </p:cNvPr>
          <p:cNvSpPr>
            <a:spLocks noChangeArrowheads="1"/>
          </p:cNvSpPr>
          <p:nvPr/>
        </p:nvSpPr>
        <p:spPr bwMode="auto">
          <a:xfrm>
            <a:off x="2757488" y="40925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ES_tradnl" altLang="es-ES" sz="1100">
                <a:cs typeface="Times New Roman" panose="02020603050405020304" pitchFamily="18" charset="0"/>
              </a:rPr>
              <a:t>,</a:t>
            </a:r>
            <a:r>
              <a:rPr lang="es-ES" altLang="es-ES" sz="600"/>
              <a:t> </a:t>
            </a:r>
            <a:endParaRPr lang="es-ES" altLang="es-E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5"/>
                                        </p:tgtEl>
                                        <p:attrNameLst>
                                          <p:attrName>style.visibility</p:attrName>
                                        </p:attrNameLst>
                                      </p:cBhvr>
                                      <p:to>
                                        <p:strVal val="visible"/>
                                      </p:to>
                                    </p:set>
                                  </p:childTnLst>
                                </p:cTn>
                              </p:par>
                            </p:childTnLst>
                          </p:cTn>
                        </p:par>
                        <p:par>
                          <p:cTn id="11" fill="hold" nodeType="afterGroup">
                            <p:stCondLst>
                              <p:cond delay="500"/>
                            </p:stCondLst>
                            <p:childTnLst>
                              <p:par>
                                <p:cTn id="12" presetID="1" presetClass="entr" presetSubtype="0" fill="hold" nodeType="afterEffect">
                                  <p:stCondLst>
                                    <p:cond delay="0"/>
                                  </p:stCondLst>
                                  <p:childTnLst>
                                    <p:set>
                                      <p:cBhvr>
                                        <p:cTn id="13" dur="1" fill="hold">
                                          <p:stCondLst>
                                            <p:cond delay="499"/>
                                          </p:stCondLst>
                                        </p:cTn>
                                        <p:tgtEl>
                                          <p:spTgt spid="6"/>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499"/>
                                          </p:stCondLst>
                                        </p:cTn>
                                        <p:tgtEl>
                                          <p:spTgt spid="8"/>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par>
                                <p:cTn id="22" presetID="42" presetClass="entr" presetSubtype="0" fill="hold" nodeType="withEffect">
                                  <p:stCondLst>
                                    <p:cond delay="0"/>
                                  </p:stCondLst>
                                  <p:childTnLst>
                                    <p:set>
                                      <p:cBhvr>
                                        <p:cTn id="23" dur="1" fill="hold">
                                          <p:stCondLst>
                                            <p:cond delay="0"/>
                                          </p:stCondLst>
                                        </p:cTn>
                                        <p:tgtEl>
                                          <p:spTgt spid="33796"/>
                                        </p:tgtEl>
                                        <p:attrNameLst>
                                          <p:attrName>style.visibility</p:attrName>
                                        </p:attrNameLst>
                                      </p:cBhvr>
                                      <p:to>
                                        <p:strVal val="visible"/>
                                      </p:to>
                                    </p:set>
                                    <p:animEffect transition="in" filter="fade">
                                      <p:cBhvr>
                                        <p:cTn id="24" dur="1000"/>
                                        <p:tgtEl>
                                          <p:spTgt spid="33796"/>
                                        </p:tgtEl>
                                      </p:cBhvr>
                                    </p:animEffect>
                                    <p:anim calcmode="lin" valueType="num">
                                      <p:cBhvr>
                                        <p:cTn id="25" dur="1000" fill="hold"/>
                                        <p:tgtEl>
                                          <p:spTgt spid="33796"/>
                                        </p:tgtEl>
                                        <p:attrNameLst>
                                          <p:attrName>ppt_x</p:attrName>
                                        </p:attrNameLst>
                                      </p:cBhvr>
                                      <p:tavLst>
                                        <p:tav tm="0">
                                          <p:val>
                                            <p:strVal val="#ppt_x"/>
                                          </p:val>
                                        </p:tav>
                                        <p:tav tm="100000">
                                          <p:val>
                                            <p:strVal val="#ppt_x"/>
                                          </p:val>
                                        </p:tav>
                                      </p:tavLst>
                                    </p:anim>
                                    <p:anim calcmode="lin" valueType="num">
                                      <p:cBhvr>
                                        <p:cTn id="26" dur="1000" fill="hold"/>
                                        <p:tgtEl>
                                          <p:spTgt spid="33796"/>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6">
            <a:extLst>
              <a:ext uri="{FF2B5EF4-FFF2-40B4-BE49-F238E27FC236}">
                <a16:creationId xmlns:a16="http://schemas.microsoft.com/office/drawing/2014/main" id="{513EFC94-65FC-7426-D25A-E4931FAB0278}"/>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INGENIERÍA GEOTÉCNICA Y ESTRUCTURAL</a:t>
            </a:r>
            <a:endParaRPr lang="es-ES_tradnl" altLang="es-AR" sz="2500" b="1">
              <a:latin typeface="Tw Cen MT" panose="020B0602020104020603" pitchFamily="34" charset="0"/>
            </a:endParaRPr>
          </a:p>
        </p:txBody>
      </p:sp>
      <p:sp>
        <p:nvSpPr>
          <p:cNvPr id="3" name="1 Rectángulo">
            <a:extLst>
              <a:ext uri="{FF2B5EF4-FFF2-40B4-BE49-F238E27FC236}">
                <a16:creationId xmlns:a16="http://schemas.microsoft.com/office/drawing/2014/main" id="{3789E122-F439-1D73-B0C0-4BC45C98AFCB}"/>
              </a:ext>
            </a:extLst>
          </p:cNvPr>
          <p:cNvSpPr>
            <a:spLocks noChangeArrowheads="1"/>
          </p:cNvSpPr>
          <p:nvPr/>
        </p:nvSpPr>
        <p:spPr bwMode="auto">
          <a:xfrm>
            <a:off x="395288" y="2433638"/>
            <a:ext cx="8424862" cy="9239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defRPr/>
            </a:pPr>
            <a:r>
              <a:rPr lang="es-ES_tradnl" b="1" dirty="0">
                <a:latin typeface="+mj-lt"/>
              </a:rPr>
              <a:t>El fenómeno mecánico</a:t>
            </a:r>
            <a:endParaRPr lang="es-ES" b="1" dirty="0">
              <a:latin typeface="+mj-lt"/>
            </a:endParaRPr>
          </a:p>
          <a:p>
            <a:pPr algn="just" eaLnBrk="1" hangingPunct="1">
              <a:defRPr/>
            </a:pPr>
            <a:r>
              <a:rPr lang="es-ES_tradnl" dirty="0">
                <a:latin typeface="+mj-lt"/>
              </a:rPr>
              <a:t>Asociado con la disminución de la presión intersticial negativa y reducción de la intensidad de las fuerzas de contacto entre las partículas.</a:t>
            </a:r>
            <a:endParaRPr lang="es-AR" altLang="es-AR" b="1" dirty="0">
              <a:latin typeface="+mj-lt"/>
            </a:endParaRPr>
          </a:p>
        </p:txBody>
      </p:sp>
      <p:sp>
        <p:nvSpPr>
          <p:cNvPr id="4" name="1 Rectángulo">
            <a:extLst>
              <a:ext uri="{FF2B5EF4-FFF2-40B4-BE49-F238E27FC236}">
                <a16:creationId xmlns:a16="http://schemas.microsoft.com/office/drawing/2014/main" id="{515356D9-2A48-A008-23D6-0BF7A3E2FC39}"/>
              </a:ext>
            </a:extLst>
          </p:cNvPr>
          <p:cNvSpPr>
            <a:spLocks noChangeArrowheads="1"/>
          </p:cNvSpPr>
          <p:nvPr/>
        </p:nvSpPr>
        <p:spPr bwMode="auto">
          <a:xfrm>
            <a:off x="395288" y="3573463"/>
            <a:ext cx="8424862" cy="1200150"/>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defRPr/>
            </a:pPr>
            <a:r>
              <a:rPr lang="es-ES_tradnl" b="1" dirty="0">
                <a:latin typeface="+mj-lt"/>
              </a:rPr>
              <a:t>El fenómeno físico químico</a:t>
            </a:r>
            <a:r>
              <a:rPr lang="es-ES_tradnl" dirty="0">
                <a:latin typeface="+mj-lt"/>
              </a:rPr>
              <a:t> </a:t>
            </a:r>
          </a:p>
          <a:p>
            <a:pPr algn="just" eaLnBrk="1" hangingPunct="1">
              <a:defRPr/>
            </a:pPr>
            <a:r>
              <a:rPr lang="es-ES_tradnl" dirty="0">
                <a:latin typeface="+mj-lt"/>
              </a:rPr>
              <a:t>Asociado con el proceso de hidratación de minerales arcillosos activos. </a:t>
            </a:r>
            <a:r>
              <a:rPr lang="es-ES" dirty="0">
                <a:latin typeface="+mj-lt"/>
              </a:rPr>
              <a:t>P</a:t>
            </a:r>
            <a:r>
              <a:rPr lang="es-ES_tradnl" dirty="0" err="1">
                <a:latin typeface="+mj-lt"/>
              </a:rPr>
              <a:t>uede</a:t>
            </a:r>
            <a:r>
              <a:rPr lang="es-ES_tradnl" dirty="0">
                <a:latin typeface="+mj-lt"/>
              </a:rPr>
              <a:t> interpretarse a través de tres mecanismos microestructurales: la hidratación de las partículas de arcilla, la hidratación de cationes y la repulsión osmótica.</a:t>
            </a:r>
            <a:endParaRPr lang="es-AR" altLang="es-AR" b="1" dirty="0">
              <a:latin typeface="+mj-lt"/>
            </a:endParaRPr>
          </a:p>
        </p:txBody>
      </p:sp>
      <p:sp>
        <p:nvSpPr>
          <p:cNvPr id="5" name="1 Rectángulo">
            <a:extLst>
              <a:ext uri="{FF2B5EF4-FFF2-40B4-BE49-F238E27FC236}">
                <a16:creationId xmlns:a16="http://schemas.microsoft.com/office/drawing/2014/main" id="{9CBB0239-B8D7-11B4-719A-2A044534D599}"/>
              </a:ext>
            </a:extLst>
          </p:cNvPr>
          <p:cNvSpPr>
            <a:spLocks noChangeArrowheads="1"/>
          </p:cNvSpPr>
          <p:nvPr/>
        </p:nvSpPr>
        <p:spPr bwMode="auto">
          <a:xfrm>
            <a:off x="395288" y="1844675"/>
            <a:ext cx="8424862" cy="369888"/>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defRPr/>
            </a:pPr>
            <a:r>
              <a:rPr lang="es-ES_tradnl" b="1" u="sng" dirty="0">
                <a:latin typeface="+mj-lt"/>
              </a:rPr>
              <a:t>El fenómeno de las variaciones volumétricas</a:t>
            </a:r>
            <a:endParaRPr lang="es-AR" altLang="es-AR" b="1" u="sng" dirty="0">
              <a:latin typeface="+mj-lt"/>
            </a:endParaRPr>
          </a:p>
        </p:txBody>
      </p:sp>
      <p:pic>
        <p:nvPicPr>
          <p:cNvPr id="2" name="Picture 5" descr="H:\DATOS D\copia computadora vieja\Mis documentos\SAIG\Documentos Augusto Leoni\Capítulo 1    Propiedades Físicas de los suelos (1) (1)_Página_17.jpg">
            <a:extLst>
              <a:ext uri="{FF2B5EF4-FFF2-40B4-BE49-F238E27FC236}">
                <a16:creationId xmlns:a16="http://schemas.microsoft.com/office/drawing/2014/main" id="{6DADA295-73BD-70E3-72F2-9E6F92BFB7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8112" t="8095" r="17664" b="75873"/>
          <a:stretch>
            <a:fillRect/>
          </a:stretch>
        </p:blipFill>
        <p:spPr bwMode="auto">
          <a:xfrm>
            <a:off x="1965325" y="4797425"/>
            <a:ext cx="5300663" cy="187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6">
            <a:extLst>
              <a:ext uri="{FF2B5EF4-FFF2-40B4-BE49-F238E27FC236}">
                <a16:creationId xmlns:a16="http://schemas.microsoft.com/office/drawing/2014/main" id="{1A097B62-4658-197A-5D1C-920FEF63588C}"/>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INGENIERÍA GEOTÉCNICA Y ESTRUCTURAL</a:t>
            </a:r>
            <a:endParaRPr lang="es-ES_tradnl" altLang="es-AR" sz="2500" b="1">
              <a:latin typeface="Tw Cen MT" panose="020B0602020104020603" pitchFamily="34" charset="0"/>
            </a:endParaRPr>
          </a:p>
        </p:txBody>
      </p:sp>
      <p:sp>
        <p:nvSpPr>
          <p:cNvPr id="3" name="1 Rectángulo">
            <a:extLst>
              <a:ext uri="{FF2B5EF4-FFF2-40B4-BE49-F238E27FC236}">
                <a16:creationId xmlns:a16="http://schemas.microsoft.com/office/drawing/2014/main" id="{CDF5C2A7-3968-B96D-F12C-08CBA3BB81B5}"/>
              </a:ext>
            </a:extLst>
          </p:cNvPr>
          <p:cNvSpPr>
            <a:spLocks noChangeArrowheads="1"/>
          </p:cNvSpPr>
          <p:nvPr/>
        </p:nvSpPr>
        <p:spPr bwMode="auto">
          <a:xfrm>
            <a:off x="395288" y="1773238"/>
            <a:ext cx="8424862" cy="368300"/>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defRPr/>
            </a:pPr>
            <a:r>
              <a:rPr lang="es-ES_tradnl" b="1" u="sng" dirty="0">
                <a:latin typeface="+mj-lt"/>
              </a:rPr>
              <a:t>Factores condicionantes</a:t>
            </a:r>
            <a:r>
              <a:rPr lang="es-ES_tradnl" b="1" dirty="0">
                <a:latin typeface="+mj-lt"/>
              </a:rPr>
              <a:t> </a:t>
            </a:r>
            <a:endParaRPr lang="es-AR" altLang="es-AR" b="1" dirty="0">
              <a:latin typeface="+mj-lt"/>
            </a:endParaRPr>
          </a:p>
        </p:txBody>
      </p:sp>
      <p:sp>
        <p:nvSpPr>
          <p:cNvPr id="5" name="1 Rectángulo">
            <a:extLst>
              <a:ext uri="{FF2B5EF4-FFF2-40B4-BE49-F238E27FC236}">
                <a16:creationId xmlns:a16="http://schemas.microsoft.com/office/drawing/2014/main" id="{57398F20-C19D-431D-ABDA-45156C3EAD64}"/>
              </a:ext>
            </a:extLst>
          </p:cNvPr>
          <p:cNvSpPr>
            <a:spLocks noChangeArrowheads="1"/>
          </p:cNvSpPr>
          <p:nvPr/>
        </p:nvSpPr>
        <p:spPr bwMode="auto">
          <a:xfrm>
            <a:off x="395288" y="2133600"/>
            <a:ext cx="8424862" cy="1200150"/>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defRPr/>
            </a:pPr>
            <a:r>
              <a:rPr lang="es-ES_tradnl" dirty="0"/>
              <a:t>El fenómeno de hinchamiento de los suelos parcialmente saturados está condicionado a la existencia de </a:t>
            </a:r>
            <a:r>
              <a:rPr lang="es-ES_tradnl" b="1" u="sng" dirty="0"/>
              <a:t>suelos susceptibles</a:t>
            </a:r>
            <a:r>
              <a:rPr lang="es-ES_tradnl" dirty="0"/>
              <a:t>, </a:t>
            </a:r>
            <a:r>
              <a:rPr lang="es-ES_tradnl" b="1" u="sng" dirty="0"/>
              <a:t>condiciones físicas del material</a:t>
            </a:r>
            <a:r>
              <a:rPr lang="es-ES_tradnl" dirty="0"/>
              <a:t> y a la posibilidad que se produzcan los </a:t>
            </a:r>
            <a:r>
              <a:rPr lang="es-ES_tradnl" b="1" u="sng" dirty="0"/>
              <a:t>cambios de humedad</a:t>
            </a:r>
            <a:r>
              <a:rPr lang="es-ES_tradnl" dirty="0"/>
              <a:t> necesarios.</a:t>
            </a:r>
            <a:endParaRPr lang="es-AR" altLang="es-AR" b="1" dirty="0">
              <a:latin typeface="+mj-lt"/>
            </a:endParaRPr>
          </a:p>
        </p:txBody>
      </p:sp>
      <p:sp>
        <p:nvSpPr>
          <p:cNvPr id="6" name="1 Rectángulo">
            <a:extLst>
              <a:ext uri="{FF2B5EF4-FFF2-40B4-BE49-F238E27FC236}">
                <a16:creationId xmlns:a16="http://schemas.microsoft.com/office/drawing/2014/main" id="{B8126E84-344C-906F-974E-5337A53A5B41}"/>
              </a:ext>
            </a:extLst>
          </p:cNvPr>
          <p:cNvSpPr>
            <a:spLocks noChangeArrowheads="1"/>
          </p:cNvSpPr>
          <p:nvPr/>
        </p:nvSpPr>
        <p:spPr bwMode="auto">
          <a:xfrm>
            <a:off x="381000" y="3527425"/>
            <a:ext cx="8424863" cy="369888"/>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defRPr/>
            </a:pPr>
            <a:r>
              <a:rPr lang="es-ES_tradnl" b="1" dirty="0">
                <a:latin typeface="+mj-lt"/>
              </a:rPr>
              <a:t>Susceptibilidad y condiciones físicas</a:t>
            </a:r>
            <a:endParaRPr lang="es-AR" altLang="es-AR" b="1" dirty="0">
              <a:latin typeface="+mj-lt"/>
            </a:endParaRPr>
          </a:p>
        </p:txBody>
      </p:sp>
      <p:sp>
        <p:nvSpPr>
          <p:cNvPr id="7" name="1 Rectángulo">
            <a:extLst>
              <a:ext uri="{FF2B5EF4-FFF2-40B4-BE49-F238E27FC236}">
                <a16:creationId xmlns:a16="http://schemas.microsoft.com/office/drawing/2014/main" id="{650E8C3F-0E1F-C405-4464-7DF4194FA842}"/>
              </a:ext>
            </a:extLst>
          </p:cNvPr>
          <p:cNvSpPr>
            <a:spLocks noChangeArrowheads="1"/>
          </p:cNvSpPr>
          <p:nvPr/>
        </p:nvSpPr>
        <p:spPr bwMode="auto">
          <a:xfrm>
            <a:off x="360363" y="3789363"/>
            <a:ext cx="8423275" cy="2584450"/>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defRPr/>
            </a:pPr>
            <a:r>
              <a:rPr lang="es-ES_tradnl" dirty="0"/>
              <a:t>Los factores que regulan la potencialidad de los suelos a las variaciones volumétricas, la magnitud del cambio y la presión de expansión: </a:t>
            </a:r>
            <a:endParaRPr lang="es-ES" dirty="0"/>
          </a:p>
          <a:p>
            <a:pPr>
              <a:defRPr/>
            </a:pPr>
            <a:r>
              <a:rPr lang="es-ES_tradnl" dirty="0"/>
              <a:t> </a:t>
            </a:r>
            <a:endParaRPr lang="es-ES" dirty="0"/>
          </a:p>
          <a:p>
            <a:pPr lvl="1">
              <a:defRPr/>
            </a:pPr>
            <a:r>
              <a:rPr lang="es-ES_tradnl" dirty="0"/>
              <a:t>Composición del suelo</a:t>
            </a:r>
            <a:endParaRPr lang="es-ES" dirty="0"/>
          </a:p>
          <a:p>
            <a:pPr lvl="1">
              <a:defRPr/>
            </a:pPr>
            <a:r>
              <a:rPr lang="es-ES_tradnl" dirty="0"/>
              <a:t>Cationes de cambio disponibles</a:t>
            </a:r>
            <a:endParaRPr lang="es-ES" dirty="0"/>
          </a:p>
          <a:p>
            <a:pPr lvl="1">
              <a:defRPr/>
            </a:pPr>
            <a:r>
              <a:rPr lang="es-ES_tradnl" dirty="0"/>
              <a:t>Estructura del suelo</a:t>
            </a:r>
            <a:endParaRPr lang="es-ES" dirty="0"/>
          </a:p>
          <a:p>
            <a:pPr lvl="1">
              <a:defRPr/>
            </a:pPr>
            <a:r>
              <a:rPr lang="es-ES_tradnl" dirty="0"/>
              <a:t>Cementaciones y enlaces </a:t>
            </a:r>
            <a:r>
              <a:rPr lang="es-ES_tradnl" dirty="0" err="1"/>
              <a:t>diagenéticos</a:t>
            </a:r>
            <a:endParaRPr lang="es-ES" dirty="0"/>
          </a:p>
          <a:p>
            <a:pPr lvl="1">
              <a:defRPr/>
            </a:pPr>
            <a:r>
              <a:rPr lang="es-ES_tradnl" dirty="0"/>
              <a:t>Densidad y humedad inicial</a:t>
            </a:r>
            <a:endParaRPr lang="es-ES" dirty="0"/>
          </a:p>
          <a:p>
            <a:pPr lvl="1">
              <a:defRPr/>
            </a:pPr>
            <a:r>
              <a:rPr lang="es-ES_tradnl" dirty="0"/>
              <a:t>Compactación</a:t>
            </a:r>
            <a:endParaRPr lang="es-AR" altLang="es-AR" b="1" dirty="0">
              <a:latin typeface="+mj-lt"/>
            </a:endParaRPr>
          </a:p>
        </p:txBody>
      </p:sp>
      <p:sp>
        <p:nvSpPr>
          <p:cNvPr id="8" name="1 Rectángulo">
            <a:extLst>
              <a:ext uri="{FF2B5EF4-FFF2-40B4-BE49-F238E27FC236}">
                <a16:creationId xmlns:a16="http://schemas.microsoft.com/office/drawing/2014/main" id="{FC78A999-76FD-CE78-011B-7B6B3B2205B3}"/>
              </a:ext>
            </a:extLst>
          </p:cNvPr>
          <p:cNvSpPr>
            <a:spLocks noChangeArrowheads="1"/>
          </p:cNvSpPr>
          <p:nvPr/>
        </p:nvSpPr>
        <p:spPr bwMode="auto">
          <a:xfrm>
            <a:off x="4787900" y="4652963"/>
            <a:ext cx="3744913" cy="2032000"/>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1">
              <a:defRPr/>
            </a:pPr>
            <a:r>
              <a:rPr lang="es-ES_tradnl" dirty="0"/>
              <a:t>Espesor del estrato</a:t>
            </a:r>
            <a:endParaRPr lang="es-ES" dirty="0"/>
          </a:p>
          <a:p>
            <a:pPr lvl="1">
              <a:defRPr/>
            </a:pPr>
            <a:r>
              <a:rPr lang="es-ES_tradnl" dirty="0"/>
              <a:t>Estado tensional</a:t>
            </a:r>
            <a:endParaRPr lang="es-ES" dirty="0"/>
          </a:p>
          <a:p>
            <a:pPr lvl="1">
              <a:defRPr/>
            </a:pPr>
            <a:r>
              <a:rPr lang="es-ES_tradnl" dirty="0"/>
              <a:t>Confinamiento superficial</a:t>
            </a:r>
            <a:endParaRPr lang="es-ES" dirty="0"/>
          </a:p>
          <a:p>
            <a:pPr lvl="1">
              <a:defRPr/>
            </a:pPr>
            <a:r>
              <a:rPr lang="es-ES_tradnl" dirty="0"/>
              <a:t>Trayectoria de las tensiones</a:t>
            </a:r>
            <a:endParaRPr lang="es-ES" dirty="0"/>
          </a:p>
          <a:p>
            <a:pPr lvl="1">
              <a:defRPr/>
            </a:pPr>
            <a:r>
              <a:rPr lang="es-ES_tradnl" dirty="0"/>
              <a:t>Succión</a:t>
            </a:r>
            <a:endParaRPr lang="es-ES" dirty="0"/>
          </a:p>
          <a:p>
            <a:pPr lvl="1">
              <a:defRPr/>
            </a:pPr>
            <a:r>
              <a:rPr lang="es-ES_tradnl" dirty="0"/>
              <a:t>Tiempo</a:t>
            </a:r>
            <a:endParaRPr lang="es-ES" dirty="0"/>
          </a:p>
          <a:p>
            <a:pPr lvl="1">
              <a:defRPr/>
            </a:pPr>
            <a:r>
              <a:rPr lang="es-ES_tradnl" dirty="0"/>
              <a:t>Temperatura</a:t>
            </a:r>
            <a:endParaRPr lang="es-AR" altLang="es-AR" b="1" dirty="0">
              <a:latin typeface="+mj-lt"/>
            </a:endParaRPr>
          </a:p>
        </p:txBody>
      </p:sp>
      <p:cxnSp>
        <p:nvCxnSpPr>
          <p:cNvPr id="2" name="Conector recto 1">
            <a:extLst>
              <a:ext uri="{FF2B5EF4-FFF2-40B4-BE49-F238E27FC236}">
                <a16:creationId xmlns:a16="http://schemas.microsoft.com/office/drawing/2014/main" id="{F4AAA68A-BCA1-4319-5A48-B9184EBE81B0}"/>
              </a:ext>
            </a:extLst>
          </p:cNvPr>
          <p:cNvCxnSpPr>
            <a:cxnSpLocks/>
          </p:cNvCxnSpPr>
          <p:nvPr/>
        </p:nvCxnSpPr>
        <p:spPr>
          <a:xfrm>
            <a:off x="900113" y="5229225"/>
            <a:ext cx="3311525"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Conector recto 8">
            <a:extLst>
              <a:ext uri="{FF2B5EF4-FFF2-40B4-BE49-F238E27FC236}">
                <a16:creationId xmlns:a16="http://schemas.microsoft.com/office/drawing/2014/main" id="{4B9291EB-29FD-BB1A-352D-20B4417DEA58}"/>
              </a:ext>
            </a:extLst>
          </p:cNvPr>
          <p:cNvCxnSpPr>
            <a:cxnSpLocks/>
          </p:cNvCxnSpPr>
          <p:nvPr/>
        </p:nvCxnSpPr>
        <p:spPr>
          <a:xfrm>
            <a:off x="900113" y="5732463"/>
            <a:ext cx="403225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Conector recto 10">
            <a:extLst>
              <a:ext uri="{FF2B5EF4-FFF2-40B4-BE49-F238E27FC236}">
                <a16:creationId xmlns:a16="http://schemas.microsoft.com/office/drawing/2014/main" id="{AB8400CD-C0DD-7ED8-7673-57F8B61E0033}"/>
              </a:ext>
            </a:extLst>
          </p:cNvPr>
          <p:cNvCxnSpPr>
            <a:cxnSpLocks/>
          </p:cNvCxnSpPr>
          <p:nvPr/>
        </p:nvCxnSpPr>
        <p:spPr>
          <a:xfrm>
            <a:off x="900113" y="6021388"/>
            <a:ext cx="2879725"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Conector recto 11">
            <a:extLst>
              <a:ext uri="{FF2B5EF4-FFF2-40B4-BE49-F238E27FC236}">
                <a16:creationId xmlns:a16="http://schemas.microsoft.com/office/drawing/2014/main" id="{DCE1D1A2-E7A6-646C-2E02-67887D8F4341}"/>
              </a:ext>
            </a:extLst>
          </p:cNvPr>
          <p:cNvCxnSpPr>
            <a:cxnSpLocks/>
          </p:cNvCxnSpPr>
          <p:nvPr/>
        </p:nvCxnSpPr>
        <p:spPr>
          <a:xfrm>
            <a:off x="900113" y="6308725"/>
            <a:ext cx="1439862"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Conector recto 14">
            <a:extLst>
              <a:ext uri="{FF2B5EF4-FFF2-40B4-BE49-F238E27FC236}">
                <a16:creationId xmlns:a16="http://schemas.microsoft.com/office/drawing/2014/main" id="{54C77A43-D433-0108-4E7A-1502A5898DA2}"/>
              </a:ext>
            </a:extLst>
          </p:cNvPr>
          <p:cNvCxnSpPr>
            <a:cxnSpLocks/>
          </p:cNvCxnSpPr>
          <p:nvPr/>
        </p:nvCxnSpPr>
        <p:spPr>
          <a:xfrm>
            <a:off x="5302250" y="4941888"/>
            <a:ext cx="207803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Conector recto 15">
            <a:extLst>
              <a:ext uri="{FF2B5EF4-FFF2-40B4-BE49-F238E27FC236}">
                <a16:creationId xmlns:a16="http://schemas.microsoft.com/office/drawing/2014/main" id="{D73869A4-C520-B080-5153-2DFA25A9678D}"/>
              </a:ext>
            </a:extLst>
          </p:cNvPr>
          <p:cNvCxnSpPr>
            <a:cxnSpLocks/>
          </p:cNvCxnSpPr>
          <p:nvPr/>
        </p:nvCxnSpPr>
        <p:spPr>
          <a:xfrm flipV="1">
            <a:off x="5302250" y="5229225"/>
            <a:ext cx="1790700" cy="317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Conector recto 16">
            <a:extLst>
              <a:ext uri="{FF2B5EF4-FFF2-40B4-BE49-F238E27FC236}">
                <a16:creationId xmlns:a16="http://schemas.microsoft.com/office/drawing/2014/main" id="{7ACF95E9-E077-7104-4129-17674F1F3F6C}"/>
              </a:ext>
            </a:extLst>
          </p:cNvPr>
          <p:cNvCxnSpPr>
            <a:cxnSpLocks/>
          </p:cNvCxnSpPr>
          <p:nvPr/>
        </p:nvCxnSpPr>
        <p:spPr>
          <a:xfrm>
            <a:off x="5291138" y="5516563"/>
            <a:ext cx="2665412"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Conector recto 17">
            <a:extLst>
              <a:ext uri="{FF2B5EF4-FFF2-40B4-BE49-F238E27FC236}">
                <a16:creationId xmlns:a16="http://schemas.microsoft.com/office/drawing/2014/main" id="{FF6CF32C-333E-07E8-D952-DE4D4391FDD2}"/>
              </a:ext>
            </a:extLst>
          </p:cNvPr>
          <p:cNvCxnSpPr>
            <a:cxnSpLocks/>
          </p:cNvCxnSpPr>
          <p:nvPr/>
        </p:nvCxnSpPr>
        <p:spPr>
          <a:xfrm>
            <a:off x="5302250" y="6092825"/>
            <a:ext cx="925513"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16" presetClass="entr" presetSubtype="21"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arn(inVertical)">
                                      <p:cBhvr>
                                        <p:cTn id="26" dur="500"/>
                                        <p:tgtEl>
                                          <p:spTgt spid="2"/>
                                        </p:tgtEl>
                                      </p:cBhvr>
                                    </p:animEffect>
                                  </p:childTnLst>
                                </p:cTn>
                              </p:par>
                              <p:par>
                                <p:cTn id="27" presetID="16" presetClass="entr" presetSubtype="21"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arn(inVertical)">
                                      <p:cBhvr>
                                        <p:cTn id="29" dur="500"/>
                                        <p:tgtEl>
                                          <p:spTgt spid="9"/>
                                        </p:tgtEl>
                                      </p:cBhvr>
                                    </p:animEffect>
                                  </p:childTnLst>
                                </p:cTn>
                              </p:par>
                              <p:par>
                                <p:cTn id="30" presetID="16" presetClass="entr" presetSubtype="21" fill="hold"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500"/>
                                        <p:tgtEl>
                                          <p:spTgt spid="11"/>
                                        </p:tgtEl>
                                      </p:cBhvr>
                                    </p:animEffect>
                                  </p:childTnLst>
                                </p:cTn>
                              </p:par>
                              <p:par>
                                <p:cTn id="33" presetID="16" presetClass="entr" presetSubtype="21" fill="hold"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barn(inVertical)">
                                      <p:cBhvr>
                                        <p:cTn id="35" dur="500"/>
                                        <p:tgtEl>
                                          <p:spTgt spid="12"/>
                                        </p:tgtEl>
                                      </p:cBhvr>
                                    </p:animEffect>
                                  </p:childTnLst>
                                </p:cTn>
                              </p:par>
                              <p:par>
                                <p:cTn id="36" presetID="16" presetClass="entr" presetSubtype="21"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barn(inVertical)">
                                      <p:cBhvr>
                                        <p:cTn id="38" dur="500"/>
                                        <p:tgtEl>
                                          <p:spTgt spid="15"/>
                                        </p:tgtEl>
                                      </p:cBhvr>
                                    </p:animEffect>
                                  </p:childTnLst>
                                </p:cTn>
                              </p:par>
                              <p:par>
                                <p:cTn id="39" presetID="16" presetClass="entr" presetSubtype="21" fill="hold" nodeType="with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barn(inVertical)">
                                      <p:cBhvr>
                                        <p:cTn id="41" dur="500"/>
                                        <p:tgtEl>
                                          <p:spTgt spid="16"/>
                                        </p:tgtEl>
                                      </p:cBhvr>
                                    </p:animEffect>
                                  </p:childTnLst>
                                </p:cTn>
                              </p:par>
                              <p:par>
                                <p:cTn id="42" presetID="16" presetClass="entr" presetSubtype="21" fill="hold" nodeType="with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barn(inVertical)">
                                      <p:cBhvr>
                                        <p:cTn id="44" dur="500"/>
                                        <p:tgtEl>
                                          <p:spTgt spid="17"/>
                                        </p:tgtEl>
                                      </p:cBhvr>
                                    </p:animEffect>
                                  </p:childTnLst>
                                </p:cTn>
                              </p:par>
                              <p:par>
                                <p:cTn id="45" presetID="16" presetClass="entr" presetSubtype="21" fill="hold" nodeType="with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barn(inVertical)">
                                      <p:cBhvr>
                                        <p:cTn id="4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6">
            <a:extLst>
              <a:ext uri="{FF2B5EF4-FFF2-40B4-BE49-F238E27FC236}">
                <a16:creationId xmlns:a16="http://schemas.microsoft.com/office/drawing/2014/main" id="{17921EAD-3278-ED90-E42E-2132D0090B6B}"/>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INGENIERÍA GEOTÉCNICA Y ESTRUCTURAL</a:t>
            </a:r>
            <a:endParaRPr lang="es-ES_tradnl" altLang="es-AR" sz="2500" b="1">
              <a:latin typeface="Tw Cen MT" panose="020B0602020104020603" pitchFamily="34" charset="0"/>
            </a:endParaRPr>
          </a:p>
        </p:txBody>
      </p:sp>
      <p:sp>
        <p:nvSpPr>
          <p:cNvPr id="38915" name="1 Rectángulo">
            <a:extLst>
              <a:ext uri="{FF2B5EF4-FFF2-40B4-BE49-F238E27FC236}">
                <a16:creationId xmlns:a16="http://schemas.microsoft.com/office/drawing/2014/main" id="{BF1BB4AD-B41C-7C02-9D81-25C8F180B055}"/>
              </a:ext>
            </a:extLst>
          </p:cNvPr>
          <p:cNvSpPr>
            <a:spLocks noChangeArrowheads="1"/>
          </p:cNvSpPr>
          <p:nvPr/>
        </p:nvSpPr>
        <p:spPr bwMode="auto">
          <a:xfrm>
            <a:off x="179388" y="1628775"/>
            <a:ext cx="84248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1"/>
            <a:r>
              <a:rPr lang="es-ES_tradnl" altLang="es-ES">
                <a:solidFill>
                  <a:srgbClr val="FF0000"/>
                </a:solidFill>
              </a:rPr>
              <a:t>Cationes de cambio disponibles</a:t>
            </a:r>
            <a:endParaRPr lang="es-ES" altLang="es-ES">
              <a:solidFill>
                <a:srgbClr val="FF0000"/>
              </a:solidFill>
            </a:endParaRPr>
          </a:p>
        </p:txBody>
      </p:sp>
      <p:sp>
        <p:nvSpPr>
          <p:cNvPr id="38916" name="1 Rectángulo">
            <a:extLst>
              <a:ext uri="{FF2B5EF4-FFF2-40B4-BE49-F238E27FC236}">
                <a16:creationId xmlns:a16="http://schemas.microsoft.com/office/drawing/2014/main" id="{CE0F4212-C218-6EC8-1818-D44A96D3FFD3}"/>
              </a:ext>
            </a:extLst>
          </p:cNvPr>
          <p:cNvSpPr>
            <a:spLocks noChangeArrowheads="1"/>
          </p:cNvSpPr>
          <p:nvPr/>
        </p:nvSpPr>
        <p:spPr bwMode="auto">
          <a:xfrm>
            <a:off x="179388" y="2051050"/>
            <a:ext cx="84248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1"/>
            <a:r>
              <a:rPr lang="es-ES_tradnl" altLang="es-ES">
                <a:solidFill>
                  <a:srgbClr val="FF0000"/>
                </a:solidFill>
              </a:rPr>
              <a:t>Cementaciones</a:t>
            </a:r>
            <a:endParaRPr lang="es-ES" altLang="es-ES">
              <a:solidFill>
                <a:srgbClr val="FF0000"/>
              </a:solidFill>
            </a:endParaRPr>
          </a:p>
        </p:txBody>
      </p:sp>
      <p:pic>
        <p:nvPicPr>
          <p:cNvPr id="38917" name="Picture 2" descr="H:\DATOS D\copia computadora vieja\Mis documentos\SAIG\Documentos Augusto Leoni\Capítulo 1    Propiedades Físicas de los suelos (1) (1)_Página_18.jpg">
            <a:extLst>
              <a:ext uri="{FF2B5EF4-FFF2-40B4-BE49-F238E27FC236}">
                <a16:creationId xmlns:a16="http://schemas.microsoft.com/office/drawing/2014/main" id="{86D36692-4C23-D7E1-4E1A-10F9844943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2721" t="11588" r="15192" b="57861"/>
          <a:stretch>
            <a:fillRect/>
          </a:stretch>
        </p:blipFill>
        <p:spPr bwMode="auto">
          <a:xfrm>
            <a:off x="2638425" y="2276475"/>
            <a:ext cx="5678488" cy="340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6">
            <a:extLst>
              <a:ext uri="{FF2B5EF4-FFF2-40B4-BE49-F238E27FC236}">
                <a16:creationId xmlns:a16="http://schemas.microsoft.com/office/drawing/2014/main" id="{303490FF-1F1F-55BE-D8F2-5E7A8CCEC067}"/>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INGENIERÍA GEOTÉCNICA Y ESTRUCTURAL</a:t>
            </a:r>
            <a:endParaRPr lang="es-ES_tradnl" altLang="es-AR" sz="2500" b="1">
              <a:latin typeface="Tw Cen MT" panose="020B0602020104020603" pitchFamily="34" charset="0"/>
            </a:endParaRPr>
          </a:p>
        </p:txBody>
      </p:sp>
      <p:sp>
        <p:nvSpPr>
          <p:cNvPr id="39939" name="1 Rectángulo">
            <a:extLst>
              <a:ext uri="{FF2B5EF4-FFF2-40B4-BE49-F238E27FC236}">
                <a16:creationId xmlns:a16="http://schemas.microsoft.com/office/drawing/2014/main" id="{44C070E5-7577-C29F-ED4F-5FBD17000DB7}"/>
              </a:ext>
            </a:extLst>
          </p:cNvPr>
          <p:cNvSpPr>
            <a:spLocks noChangeArrowheads="1"/>
          </p:cNvSpPr>
          <p:nvPr/>
        </p:nvSpPr>
        <p:spPr bwMode="auto">
          <a:xfrm>
            <a:off x="179388" y="1628775"/>
            <a:ext cx="84248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1"/>
            <a:r>
              <a:rPr lang="es-ES_tradnl" altLang="es-ES">
                <a:solidFill>
                  <a:srgbClr val="FF0000"/>
                </a:solidFill>
              </a:rPr>
              <a:t>Densidad y humedad inicial</a:t>
            </a:r>
            <a:endParaRPr lang="es-ES" altLang="es-ES">
              <a:solidFill>
                <a:srgbClr val="FF0000"/>
              </a:solidFill>
            </a:endParaRPr>
          </a:p>
        </p:txBody>
      </p:sp>
      <p:sp>
        <p:nvSpPr>
          <p:cNvPr id="39940" name="1 Rectángulo">
            <a:extLst>
              <a:ext uri="{FF2B5EF4-FFF2-40B4-BE49-F238E27FC236}">
                <a16:creationId xmlns:a16="http://schemas.microsoft.com/office/drawing/2014/main" id="{B7E44861-34E7-4FE4-84EB-B9447394B18C}"/>
              </a:ext>
            </a:extLst>
          </p:cNvPr>
          <p:cNvSpPr>
            <a:spLocks noChangeArrowheads="1"/>
          </p:cNvSpPr>
          <p:nvPr/>
        </p:nvSpPr>
        <p:spPr bwMode="auto">
          <a:xfrm>
            <a:off x="331788" y="5724525"/>
            <a:ext cx="84248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1"/>
            <a:r>
              <a:rPr lang="es-ES_tradnl" altLang="es-ES"/>
              <a:t>				Vijayvergiya y Ghazzaly, 1973</a:t>
            </a:r>
            <a:endParaRPr lang="es-ES" altLang="es-ES">
              <a:solidFill>
                <a:srgbClr val="FF0000"/>
              </a:solidFill>
            </a:endParaRPr>
          </a:p>
        </p:txBody>
      </p:sp>
      <p:pic>
        <p:nvPicPr>
          <p:cNvPr id="39941" name="Picture 5">
            <a:extLst>
              <a:ext uri="{FF2B5EF4-FFF2-40B4-BE49-F238E27FC236}">
                <a16:creationId xmlns:a16="http://schemas.microsoft.com/office/drawing/2014/main" id="{479EFDB5-5B6C-B4F7-E92C-3463B1668E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9905" t="51810"/>
          <a:stretch>
            <a:fillRect/>
          </a:stretch>
        </p:blipFill>
        <p:spPr bwMode="auto">
          <a:xfrm>
            <a:off x="5856288" y="2185988"/>
            <a:ext cx="2832100" cy="340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2" name="Picture 2">
            <a:extLst>
              <a:ext uri="{FF2B5EF4-FFF2-40B4-BE49-F238E27FC236}">
                <a16:creationId xmlns:a16="http://schemas.microsoft.com/office/drawing/2014/main" id="{C631A895-33CC-DD82-46BC-EE5D797153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0340" t="51311"/>
          <a:stretch>
            <a:fillRect/>
          </a:stretch>
        </p:blipFill>
        <p:spPr bwMode="auto">
          <a:xfrm>
            <a:off x="179388" y="2205038"/>
            <a:ext cx="2795587" cy="342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3" name="Picture 4">
            <a:extLst>
              <a:ext uri="{FF2B5EF4-FFF2-40B4-BE49-F238E27FC236}">
                <a16:creationId xmlns:a16="http://schemas.microsoft.com/office/drawing/2014/main" id="{F289FD9F-21D9-331C-0B9C-BF490E73B6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49043" t="50433"/>
          <a:stretch>
            <a:fillRect/>
          </a:stretch>
        </p:blipFill>
        <p:spPr bwMode="auto">
          <a:xfrm>
            <a:off x="2843213" y="2112963"/>
            <a:ext cx="2935287" cy="354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6">
            <a:extLst>
              <a:ext uri="{FF2B5EF4-FFF2-40B4-BE49-F238E27FC236}">
                <a16:creationId xmlns:a16="http://schemas.microsoft.com/office/drawing/2014/main" id="{C3189428-1F22-9292-D09C-F87E2A529961}"/>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FUNDACIONES - CONCEPTOS GENERALES</a:t>
            </a:r>
            <a:endParaRPr lang="es-ES_tradnl" altLang="es-AR" sz="2500" b="1">
              <a:latin typeface="Tw Cen MT" panose="020B0602020104020603" pitchFamily="34" charset="0"/>
            </a:endParaRPr>
          </a:p>
        </p:txBody>
      </p:sp>
      <p:sp>
        <p:nvSpPr>
          <p:cNvPr id="11267" name="14 CuadroTexto">
            <a:extLst>
              <a:ext uri="{FF2B5EF4-FFF2-40B4-BE49-F238E27FC236}">
                <a16:creationId xmlns:a16="http://schemas.microsoft.com/office/drawing/2014/main" id="{7A7B7373-C486-7556-2304-00253B137795}"/>
              </a:ext>
            </a:extLst>
          </p:cNvPr>
          <p:cNvSpPr txBox="1">
            <a:spLocks noChangeArrowheads="1"/>
          </p:cNvSpPr>
          <p:nvPr/>
        </p:nvSpPr>
        <p:spPr bwMode="auto">
          <a:xfrm>
            <a:off x="611188" y="1557338"/>
            <a:ext cx="7848600" cy="197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Arial" panose="020B0604020202020204"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Arial" panose="020B0604020202020204"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Arial" panose="020B0604020202020204" pitchFamily="34" charset="0"/>
              </a:defRPr>
            </a:lvl3pPr>
            <a:lvl4pPr marL="1600200" indent="-228600">
              <a:spcBef>
                <a:spcPts val="400"/>
              </a:spcBef>
              <a:buClr>
                <a:srgbClr val="E7BC29"/>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ts val="400"/>
              </a:spcBef>
              <a:buClr>
                <a:srgbClr val="D092A7"/>
              </a:buClr>
              <a:buSzPct val="6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9pPr>
          </a:lstStyle>
          <a:p>
            <a:pPr algn="just" eaLnBrk="1" hangingPunct="1">
              <a:spcBef>
                <a:spcPct val="0"/>
              </a:spcBef>
              <a:buClrTx/>
              <a:buSzTx/>
              <a:buFontTx/>
              <a:buNone/>
            </a:pPr>
            <a:endParaRPr lang="es-ES" altLang="es-AR" sz="1400"/>
          </a:p>
          <a:p>
            <a:pPr algn="just" eaLnBrk="1" hangingPunct="1">
              <a:spcBef>
                <a:spcPct val="0"/>
              </a:spcBef>
              <a:buClrTx/>
              <a:buSzTx/>
              <a:buFontTx/>
              <a:buNone/>
            </a:pPr>
            <a:r>
              <a:rPr lang="es-ES" altLang="es-AR" sz="1800" b="1"/>
              <a:t>Fundaciones</a:t>
            </a:r>
          </a:p>
          <a:p>
            <a:pPr algn="just" eaLnBrk="1" hangingPunct="1">
              <a:spcBef>
                <a:spcPct val="0"/>
              </a:spcBef>
              <a:buClrTx/>
              <a:buSzTx/>
              <a:buFontTx/>
              <a:buNone/>
            </a:pPr>
            <a:endParaRPr lang="es-ES" altLang="es-AR" sz="1800"/>
          </a:p>
          <a:p>
            <a:pPr algn="just" eaLnBrk="1" hangingPunct="1">
              <a:spcBef>
                <a:spcPct val="0"/>
              </a:spcBef>
              <a:buClrTx/>
              <a:buSzTx/>
              <a:buFontTx/>
              <a:buNone/>
            </a:pPr>
            <a:r>
              <a:rPr lang="es-ES" altLang="es-AR" sz="1800"/>
              <a:t>Las fundaciones deben cumplir la función </a:t>
            </a:r>
          </a:p>
          <a:p>
            <a:pPr algn="just" eaLnBrk="1" hangingPunct="1">
              <a:spcBef>
                <a:spcPct val="0"/>
              </a:spcBef>
              <a:buClrTx/>
              <a:buSzTx/>
              <a:buFontTx/>
              <a:buNone/>
            </a:pPr>
            <a:r>
              <a:rPr lang="es-ES" altLang="es-AR" sz="1800"/>
              <a:t>estática de soportar las cargas y </a:t>
            </a:r>
          </a:p>
          <a:p>
            <a:pPr algn="just" eaLnBrk="1" hangingPunct="1">
              <a:spcBef>
                <a:spcPct val="0"/>
              </a:spcBef>
              <a:buClrTx/>
              <a:buSzTx/>
              <a:buFontTx/>
              <a:buNone/>
            </a:pPr>
            <a:r>
              <a:rPr lang="es-ES" altLang="es-AR" sz="1800"/>
              <a:t>distribuirlas de la manera más adecuada.</a:t>
            </a:r>
          </a:p>
          <a:p>
            <a:pPr eaLnBrk="1" hangingPunct="1">
              <a:spcBef>
                <a:spcPct val="0"/>
              </a:spcBef>
              <a:buClrTx/>
              <a:buSzTx/>
              <a:buFontTx/>
              <a:buNone/>
            </a:pPr>
            <a:endParaRPr lang="es-ES" altLang="es-AR" sz="1800"/>
          </a:p>
        </p:txBody>
      </p:sp>
      <p:pic>
        <p:nvPicPr>
          <p:cNvPr id="11268" name="Picture 9" descr="http://biblioteca.sena.edu.co/exlibris/aleph/u21_1/alephe/www_f_spa/icon/8830/img/proceso_procedimientos_construccion/partes_estrcutura_en_concreto.jpg">
            <a:extLst>
              <a:ext uri="{FF2B5EF4-FFF2-40B4-BE49-F238E27FC236}">
                <a16:creationId xmlns:a16="http://schemas.microsoft.com/office/drawing/2014/main" id="{E2F5896A-7DFD-51E1-1470-9D8B1B6D78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625" y="1989138"/>
            <a:ext cx="3194050"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Elipse">
            <a:extLst>
              <a:ext uri="{FF2B5EF4-FFF2-40B4-BE49-F238E27FC236}">
                <a16:creationId xmlns:a16="http://schemas.microsoft.com/office/drawing/2014/main" id="{E2C0EA67-9420-21B7-852E-429280A7621C}"/>
              </a:ext>
            </a:extLst>
          </p:cNvPr>
          <p:cNvSpPr/>
          <p:nvPr/>
        </p:nvSpPr>
        <p:spPr>
          <a:xfrm rot="20024993">
            <a:off x="6257925" y="4197350"/>
            <a:ext cx="1697038" cy="7667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6" name="14 CuadroTexto">
            <a:extLst>
              <a:ext uri="{FF2B5EF4-FFF2-40B4-BE49-F238E27FC236}">
                <a16:creationId xmlns:a16="http://schemas.microsoft.com/office/drawing/2014/main" id="{2F4BD4AA-2837-A89D-5E8E-F921092261D6}"/>
              </a:ext>
            </a:extLst>
          </p:cNvPr>
          <p:cNvSpPr txBox="1">
            <a:spLocks noChangeArrowheads="1"/>
          </p:cNvSpPr>
          <p:nvPr/>
        </p:nvSpPr>
        <p:spPr bwMode="auto">
          <a:xfrm>
            <a:off x="609600" y="4221163"/>
            <a:ext cx="7848600" cy="169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Arial" panose="020B0604020202020204"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Arial" panose="020B0604020202020204"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Arial" panose="020B0604020202020204" pitchFamily="34" charset="0"/>
              </a:defRPr>
            </a:lvl3pPr>
            <a:lvl4pPr marL="1600200" indent="-228600">
              <a:spcBef>
                <a:spcPts val="400"/>
              </a:spcBef>
              <a:buClr>
                <a:srgbClr val="E7BC29"/>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ts val="400"/>
              </a:spcBef>
              <a:buClr>
                <a:srgbClr val="D092A7"/>
              </a:buClr>
              <a:buSzPct val="6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9pPr>
          </a:lstStyle>
          <a:p>
            <a:pPr algn="just" eaLnBrk="1" hangingPunct="1">
              <a:spcBef>
                <a:spcPct val="0"/>
              </a:spcBef>
              <a:buClrTx/>
              <a:buSzTx/>
              <a:buFontTx/>
              <a:buNone/>
            </a:pPr>
            <a:endParaRPr lang="es-ES" altLang="es-AR" sz="1400"/>
          </a:p>
          <a:p>
            <a:pPr eaLnBrk="1" hangingPunct="1">
              <a:spcBef>
                <a:spcPct val="0"/>
              </a:spcBef>
              <a:buClrTx/>
              <a:buSzTx/>
              <a:buFontTx/>
              <a:buNone/>
            </a:pPr>
            <a:r>
              <a:rPr lang="es-ES" altLang="es-AR" sz="1800" b="1"/>
              <a:t>Criterios principales de diseño </a:t>
            </a:r>
          </a:p>
          <a:p>
            <a:pPr eaLnBrk="1" hangingPunct="1">
              <a:spcBef>
                <a:spcPct val="0"/>
              </a:spcBef>
              <a:buClrTx/>
              <a:buSzTx/>
              <a:buFontTx/>
              <a:buNone/>
            </a:pPr>
            <a:r>
              <a:rPr lang="es-ES" altLang="es-AR" sz="1800" b="1"/>
              <a:t>desde el punto de vista geotécnico y </a:t>
            </a:r>
          </a:p>
          <a:p>
            <a:pPr eaLnBrk="1" hangingPunct="1">
              <a:spcBef>
                <a:spcPct val="0"/>
              </a:spcBef>
              <a:buClrTx/>
              <a:buSzTx/>
              <a:buFontTx/>
              <a:buNone/>
            </a:pPr>
            <a:r>
              <a:rPr lang="es-ES" altLang="es-AR" sz="1800" b="1"/>
              <a:t>estructural</a:t>
            </a:r>
          </a:p>
          <a:p>
            <a:pPr eaLnBrk="1" hangingPunct="1">
              <a:spcBef>
                <a:spcPct val="0"/>
              </a:spcBef>
              <a:buClrTx/>
              <a:buSzTx/>
              <a:buFontTx/>
              <a:buNone/>
            </a:pPr>
            <a:endParaRPr lang="es-ES" altLang="es-AR" sz="1800" b="1"/>
          </a:p>
          <a:p>
            <a:pPr eaLnBrk="1" hangingPunct="1">
              <a:spcBef>
                <a:spcPct val="0"/>
              </a:spcBef>
              <a:buClrTx/>
              <a:buSzTx/>
              <a:buFontTx/>
              <a:buNone/>
            </a:pPr>
            <a:r>
              <a:rPr lang="es-ES" altLang="es-AR" sz="1800"/>
              <a:t>Rotura y deformación.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6">
            <a:extLst>
              <a:ext uri="{FF2B5EF4-FFF2-40B4-BE49-F238E27FC236}">
                <a16:creationId xmlns:a16="http://schemas.microsoft.com/office/drawing/2014/main" id="{03A85CE7-1559-4A77-3339-7D6D7CFC6250}"/>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INGENIERÍA GEOTÉCNICA Y ESTRUCTURAL</a:t>
            </a:r>
            <a:endParaRPr lang="es-ES_tradnl" altLang="es-AR" sz="2500" b="1">
              <a:latin typeface="Tw Cen MT" panose="020B0602020104020603" pitchFamily="34" charset="0"/>
            </a:endParaRPr>
          </a:p>
        </p:txBody>
      </p:sp>
      <p:sp>
        <p:nvSpPr>
          <p:cNvPr id="40963" name="1 Rectángulo">
            <a:extLst>
              <a:ext uri="{FF2B5EF4-FFF2-40B4-BE49-F238E27FC236}">
                <a16:creationId xmlns:a16="http://schemas.microsoft.com/office/drawing/2014/main" id="{F1C3A9F9-3803-30F2-C541-DF5734067D93}"/>
              </a:ext>
            </a:extLst>
          </p:cNvPr>
          <p:cNvSpPr>
            <a:spLocks noChangeArrowheads="1"/>
          </p:cNvSpPr>
          <p:nvPr/>
        </p:nvSpPr>
        <p:spPr bwMode="auto">
          <a:xfrm>
            <a:off x="179388" y="1773238"/>
            <a:ext cx="84248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1"/>
            <a:r>
              <a:rPr lang="es-ES_tradnl" altLang="es-ES">
                <a:solidFill>
                  <a:srgbClr val="FF0000"/>
                </a:solidFill>
              </a:rPr>
              <a:t>Compactación</a:t>
            </a:r>
          </a:p>
        </p:txBody>
      </p:sp>
      <p:pic>
        <p:nvPicPr>
          <p:cNvPr id="40964" name="Picture 2">
            <a:extLst>
              <a:ext uri="{FF2B5EF4-FFF2-40B4-BE49-F238E27FC236}">
                <a16:creationId xmlns:a16="http://schemas.microsoft.com/office/drawing/2014/main" id="{4E665BD6-2AC1-3A8F-82DB-4D50C085E3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313" y="1701800"/>
            <a:ext cx="3060700"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5" name="1 Rectángulo">
            <a:extLst>
              <a:ext uri="{FF2B5EF4-FFF2-40B4-BE49-F238E27FC236}">
                <a16:creationId xmlns:a16="http://schemas.microsoft.com/office/drawing/2014/main" id="{EA0F297E-404C-E963-F04F-5BF185947F61}"/>
              </a:ext>
            </a:extLst>
          </p:cNvPr>
          <p:cNvSpPr>
            <a:spLocks noChangeArrowheads="1"/>
          </p:cNvSpPr>
          <p:nvPr/>
        </p:nvSpPr>
        <p:spPr bwMode="auto">
          <a:xfrm>
            <a:off x="331788" y="6227763"/>
            <a:ext cx="84248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1"/>
            <a:r>
              <a:rPr lang="es-ES_tradnl" altLang="es-ES"/>
              <a:t>				</a:t>
            </a:r>
            <a:r>
              <a:rPr lang="es-ES" altLang="es-ES"/>
              <a:t>Seed y Chan, 1959</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6">
            <a:extLst>
              <a:ext uri="{FF2B5EF4-FFF2-40B4-BE49-F238E27FC236}">
                <a16:creationId xmlns:a16="http://schemas.microsoft.com/office/drawing/2014/main" id="{2B55706F-43B3-446A-1AED-88812DE03AA7}"/>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INGENIERÍA GEOTÉCNICA Y ESTRUCTURAL</a:t>
            </a:r>
            <a:endParaRPr lang="es-ES_tradnl" altLang="es-AR" sz="2500" b="1">
              <a:latin typeface="Tw Cen MT" panose="020B0602020104020603" pitchFamily="34" charset="0"/>
            </a:endParaRPr>
          </a:p>
        </p:txBody>
      </p:sp>
      <p:sp>
        <p:nvSpPr>
          <p:cNvPr id="41987" name="1 Rectángulo">
            <a:extLst>
              <a:ext uri="{FF2B5EF4-FFF2-40B4-BE49-F238E27FC236}">
                <a16:creationId xmlns:a16="http://schemas.microsoft.com/office/drawing/2014/main" id="{06D8478F-32FF-C876-9E06-CEB69BD6C836}"/>
              </a:ext>
            </a:extLst>
          </p:cNvPr>
          <p:cNvSpPr>
            <a:spLocks noChangeArrowheads="1"/>
          </p:cNvSpPr>
          <p:nvPr/>
        </p:nvSpPr>
        <p:spPr bwMode="auto">
          <a:xfrm>
            <a:off x="179388" y="1773238"/>
            <a:ext cx="84248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1"/>
            <a:r>
              <a:rPr lang="es-ES_tradnl" altLang="es-ES">
                <a:solidFill>
                  <a:srgbClr val="FF0000"/>
                </a:solidFill>
              </a:rPr>
              <a:t>Succión</a:t>
            </a:r>
          </a:p>
        </p:txBody>
      </p:sp>
      <p:sp>
        <p:nvSpPr>
          <p:cNvPr id="41988" name="1 Rectángulo">
            <a:extLst>
              <a:ext uri="{FF2B5EF4-FFF2-40B4-BE49-F238E27FC236}">
                <a16:creationId xmlns:a16="http://schemas.microsoft.com/office/drawing/2014/main" id="{DDAE1B62-6250-9199-1291-A335D4D535E8}"/>
              </a:ext>
            </a:extLst>
          </p:cNvPr>
          <p:cNvSpPr>
            <a:spLocks noChangeArrowheads="1"/>
          </p:cNvSpPr>
          <p:nvPr/>
        </p:nvSpPr>
        <p:spPr bwMode="auto">
          <a:xfrm>
            <a:off x="331788" y="6227763"/>
            <a:ext cx="84248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1"/>
            <a:r>
              <a:rPr lang="es-ES_tradnl" altLang="es-ES"/>
              <a:t>				</a:t>
            </a:r>
            <a:r>
              <a:rPr lang="en-US" altLang="es-ES"/>
              <a:t>Garbulewski y Zakowicz, 1995</a:t>
            </a:r>
            <a:endParaRPr lang="es-ES" altLang="es-ES"/>
          </a:p>
        </p:txBody>
      </p:sp>
      <p:pic>
        <p:nvPicPr>
          <p:cNvPr id="41989" name="Picture 2">
            <a:extLst>
              <a:ext uri="{FF2B5EF4-FFF2-40B4-BE49-F238E27FC236}">
                <a16:creationId xmlns:a16="http://schemas.microsoft.com/office/drawing/2014/main" id="{83882F6D-9379-E16E-84C9-D846914FFB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9825" y="1874838"/>
            <a:ext cx="3817938" cy="421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6">
            <a:extLst>
              <a:ext uri="{FF2B5EF4-FFF2-40B4-BE49-F238E27FC236}">
                <a16:creationId xmlns:a16="http://schemas.microsoft.com/office/drawing/2014/main" id="{7489C952-D5C0-53BE-BE03-836977301E07}"/>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INGENIERÍA GEOTÉCNICA Y ESTRUCTURAL</a:t>
            </a:r>
            <a:endParaRPr lang="es-ES_tradnl" altLang="es-AR" sz="2500" b="1">
              <a:latin typeface="Tw Cen MT" panose="020B0602020104020603" pitchFamily="34" charset="0"/>
            </a:endParaRPr>
          </a:p>
        </p:txBody>
      </p:sp>
      <p:sp>
        <p:nvSpPr>
          <p:cNvPr id="6" name="1 Rectángulo">
            <a:extLst>
              <a:ext uri="{FF2B5EF4-FFF2-40B4-BE49-F238E27FC236}">
                <a16:creationId xmlns:a16="http://schemas.microsoft.com/office/drawing/2014/main" id="{73DF1898-2928-03AE-D0B6-7A8B3E361BCA}"/>
              </a:ext>
            </a:extLst>
          </p:cNvPr>
          <p:cNvSpPr>
            <a:spLocks noChangeArrowheads="1"/>
          </p:cNvSpPr>
          <p:nvPr/>
        </p:nvSpPr>
        <p:spPr bwMode="auto">
          <a:xfrm>
            <a:off x="395288" y="1773238"/>
            <a:ext cx="8424862" cy="368300"/>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defRPr/>
            </a:pPr>
            <a:r>
              <a:rPr lang="es-ES_tradnl" b="1" dirty="0">
                <a:latin typeface="+mj-lt"/>
              </a:rPr>
              <a:t>Cambios de humedad</a:t>
            </a:r>
            <a:endParaRPr lang="es-AR" altLang="es-AR" b="1" dirty="0">
              <a:latin typeface="+mj-lt"/>
            </a:endParaRPr>
          </a:p>
        </p:txBody>
      </p:sp>
      <p:sp>
        <p:nvSpPr>
          <p:cNvPr id="7" name="1 Rectángulo">
            <a:extLst>
              <a:ext uri="{FF2B5EF4-FFF2-40B4-BE49-F238E27FC236}">
                <a16:creationId xmlns:a16="http://schemas.microsoft.com/office/drawing/2014/main" id="{EE0EC0DA-E4FD-FAE9-F25D-1B9E2BECD98B}"/>
              </a:ext>
            </a:extLst>
          </p:cNvPr>
          <p:cNvSpPr>
            <a:spLocks noChangeArrowheads="1"/>
          </p:cNvSpPr>
          <p:nvPr/>
        </p:nvSpPr>
        <p:spPr bwMode="auto">
          <a:xfrm>
            <a:off x="395288" y="2205038"/>
            <a:ext cx="84248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s-ES_tradnl" altLang="es-ES"/>
              <a:t>Los aspectos mencionados caracterizan la potencialidad de un suelo a las variaciones volumétricas, pero, para que el fenómeno se inicie, debe suministrase el agua necesaria para el cambio de humedad. </a:t>
            </a:r>
            <a:r>
              <a:rPr lang="es-ES_tradnl" altLang="es-ES" b="1" u="sng"/>
              <a:t>Este suministro de agua puede ser </a:t>
            </a:r>
            <a:r>
              <a:rPr lang="es-ES_tradnl" altLang="es-ES" b="1" u="sng">
                <a:solidFill>
                  <a:srgbClr val="7030A0"/>
                </a:solidFill>
              </a:rPr>
              <a:t>natural</a:t>
            </a:r>
            <a:r>
              <a:rPr lang="es-ES_tradnl" altLang="es-ES" b="1" u="sng"/>
              <a:t> o </a:t>
            </a:r>
            <a:r>
              <a:rPr lang="es-ES_tradnl" altLang="es-ES" b="1" u="sng">
                <a:solidFill>
                  <a:srgbClr val="0070C0"/>
                </a:solidFill>
              </a:rPr>
              <a:t>artificial</a:t>
            </a:r>
            <a:r>
              <a:rPr lang="es-ES_tradnl" altLang="es-ES">
                <a:solidFill>
                  <a:srgbClr val="0070C0"/>
                </a:solidFill>
              </a:rPr>
              <a:t>.</a:t>
            </a:r>
            <a:endParaRPr lang="es-ES" altLang="es-ES">
              <a:solidFill>
                <a:srgbClr val="0070C0"/>
              </a:solidFill>
            </a:endParaRPr>
          </a:p>
        </p:txBody>
      </p:sp>
      <p:sp>
        <p:nvSpPr>
          <p:cNvPr id="2" name="1 Rectángulo">
            <a:extLst>
              <a:ext uri="{FF2B5EF4-FFF2-40B4-BE49-F238E27FC236}">
                <a16:creationId xmlns:a16="http://schemas.microsoft.com/office/drawing/2014/main" id="{5932ED74-82EE-0FE1-8F99-D56E7D6E101F}"/>
              </a:ext>
            </a:extLst>
          </p:cNvPr>
          <p:cNvSpPr>
            <a:spLocks noChangeArrowheads="1"/>
          </p:cNvSpPr>
          <p:nvPr/>
        </p:nvSpPr>
        <p:spPr bwMode="auto">
          <a:xfrm>
            <a:off x="376238" y="3644900"/>
            <a:ext cx="8424862"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s-ES_tradnl" altLang="es-ES"/>
              <a:t>El natural se corresponde con los cambios estacionales del clima, la condición y régimen de la napa freática, la acción de la vegetación y el efecto sombra de las construcciones, que condicionan el balance hídrico de la zona no saturada (</a:t>
            </a:r>
            <a:r>
              <a:rPr lang="es-ES_tradnl" altLang="es-ES" b="1" u="sng">
                <a:solidFill>
                  <a:srgbClr val="7030A0"/>
                </a:solidFill>
              </a:rPr>
              <a:t>precipitación – infiltración – evaporación – evapotranspiración - termoósmosis – condensación</a:t>
            </a:r>
            <a:r>
              <a:rPr lang="es-ES_tradnl" altLang="es-ES"/>
              <a:t>).</a:t>
            </a:r>
            <a:endParaRPr lang="es-ES" altLang="es-ES"/>
          </a:p>
        </p:txBody>
      </p:sp>
      <p:sp>
        <p:nvSpPr>
          <p:cNvPr id="4" name="1 Rectángulo">
            <a:extLst>
              <a:ext uri="{FF2B5EF4-FFF2-40B4-BE49-F238E27FC236}">
                <a16:creationId xmlns:a16="http://schemas.microsoft.com/office/drawing/2014/main" id="{FF4D7820-074B-3334-AC76-679C377B1032}"/>
              </a:ext>
            </a:extLst>
          </p:cNvPr>
          <p:cNvSpPr>
            <a:spLocks noChangeArrowheads="1"/>
          </p:cNvSpPr>
          <p:nvPr/>
        </p:nvSpPr>
        <p:spPr bwMode="auto">
          <a:xfrm>
            <a:off x="395288" y="5375275"/>
            <a:ext cx="84248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s-ES_tradnl" altLang="es-ES"/>
              <a:t>El artificial es producto de la </a:t>
            </a:r>
            <a:r>
              <a:rPr lang="es-ES_tradnl" altLang="es-ES" b="1" u="sng">
                <a:solidFill>
                  <a:srgbClr val="0070C0"/>
                </a:solidFill>
              </a:rPr>
              <a:t>acción antrópica</a:t>
            </a:r>
            <a:r>
              <a:rPr lang="es-ES_tradnl" altLang="es-ES"/>
              <a:t>, las construcciones, las redes de infraestructura, el riego, la extracción de agua por bombeo, etc. </a:t>
            </a:r>
            <a:endParaRPr lang="es-ES" altLang="es-E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6">
            <a:extLst>
              <a:ext uri="{FF2B5EF4-FFF2-40B4-BE49-F238E27FC236}">
                <a16:creationId xmlns:a16="http://schemas.microsoft.com/office/drawing/2014/main" id="{7578DB4D-5887-D445-0AB8-F06AFD9EED0D}"/>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INGENIERÍA GEOTÉCNICA Y ESTRUCTURAL</a:t>
            </a:r>
            <a:endParaRPr lang="es-ES_tradnl" altLang="es-AR" sz="2500" b="1">
              <a:latin typeface="Tw Cen MT" panose="020B0602020104020603" pitchFamily="34" charset="0"/>
            </a:endParaRPr>
          </a:p>
        </p:txBody>
      </p:sp>
      <p:sp>
        <p:nvSpPr>
          <p:cNvPr id="3" name="1 Rectángulo">
            <a:extLst>
              <a:ext uri="{FF2B5EF4-FFF2-40B4-BE49-F238E27FC236}">
                <a16:creationId xmlns:a16="http://schemas.microsoft.com/office/drawing/2014/main" id="{2E4C6A35-395E-5B4D-0893-B63166DFD25B}"/>
              </a:ext>
            </a:extLst>
          </p:cNvPr>
          <p:cNvSpPr>
            <a:spLocks noChangeArrowheads="1"/>
          </p:cNvSpPr>
          <p:nvPr/>
        </p:nvSpPr>
        <p:spPr bwMode="auto">
          <a:xfrm>
            <a:off x="395288" y="1619250"/>
            <a:ext cx="8424862" cy="369888"/>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defRPr/>
            </a:pPr>
            <a:r>
              <a:rPr lang="es-ES_tradnl" altLang="es-AR" b="1" u="sng" dirty="0">
                <a:latin typeface="+mj-lt"/>
              </a:rPr>
              <a:t>Identificación y predicción de comportamiento</a:t>
            </a:r>
            <a:endParaRPr lang="es-AR" altLang="es-AR" b="1" u="sng" dirty="0">
              <a:latin typeface="+mj-lt"/>
            </a:endParaRPr>
          </a:p>
        </p:txBody>
      </p:sp>
      <p:sp>
        <p:nvSpPr>
          <p:cNvPr id="5" name="CuadroTexto 4">
            <a:extLst>
              <a:ext uri="{FF2B5EF4-FFF2-40B4-BE49-F238E27FC236}">
                <a16:creationId xmlns:a16="http://schemas.microsoft.com/office/drawing/2014/main" id="{DC5B1193-C7AE-66A4-4117-98104277A5F6}"/>
              </a:ext>
            </a:extLst>
          </p:cNvPr>
          <p:cNvSpPr txBox="1"/>
          <p:nvPr/>
        </p:nvSpPr>
        <p:spPr>
          <a:xfrm>
            <a:off x="323850" y="2060575"/>
            <a:ext cx="3240088" cy="923925"/>
          </a:xfrm>
          <a:prstGeom prst="rect">
            <a:avLst/>
          </a:prstGeom>
          <a:noFill/>
        </p:spPr>
        <p:txBody>
          <a:bodyPr>
            <a:spAutoFit/>
          </a:bodyPr>
          <a:lstStyle/>
          <a:p>
            <a:pPr marL="36000" algn="just" eaLnBrk="1" hangingPunct="1">
              <a:tabLst>
                <a:tab pos="450215" algn="l"/>
                <a:tab pos="630555" algn="l"/>
              </a:tabLst>
              <a:defRPr/>
            </a:pPr>
            <a:r>
              <a:rPr lang="es-ES_tradnl" dirty="0">
                <a:latin typeface="+mj-lt"/>
              </a:rPr>
              <a:t>Cambios volumétricos por modificaciones del contenido de humedad.</a:t>
            </a:r>
            <a:endParaRPr lang="es-ES" dirty="0">
              <a:latin typeface="+mj-lt"/>
            </a:endParaRPr>
          </a:p>
        </p:txBody>
      </p:sp>
      <p:sp>
        <p:nvSpPr>
          <p:cNvPr id="6" name="CuadroTexto 5">
            <a:extLst>
              <a:ext uri="{FF2B5EF4-FFF2-40B4-BE49-F238E27FC236}">
                <a16:creationId xmlns:a16="http://schemas.microsoft.com/office/drawing/2014/main" id="{CFC46467-3442-236B-230B-17191CCFD18E}"/>
              </a:ext>
            </a:extLst>
          </p:cNvPr>
          <p:cNvSpPr txBox="1"/>
          <p:nvPr/>
        </p:nvSpPr>
        <p:spPr>
          <a:xfrm>
            <a:off x="323850" y="3429000"/>
            <a:ext cx="3240088" cy="646113"/>
          </a:xfrm>
          <a:prstGeom prst="rect">
            <a:avLst/>
          </a:prstGeom>
          <a:noFill/>
        </p:spPr>
        <p:txBody>
          <a:bodyPr>
            <a:spAutoFit/>
          </a:bodyPr>
          <a:lstStyle/>
          <a:p>
            <a:pPr marL="36000" algn="just" eaLnBrk="1" hangingPunct="1">
              <a:tabLst>
                <a:tab pos="450215" algn="l"/>
                <a:tab pos="630555" algn="l"/>
              </a:tabLst>
              <a:defRPr/>
            </a:pPr>
            <a:r>
              <a:rPr lang="es-ES_tradnl" dirty="0">
                <a:latin typeface="+mj-lt"/>
              </a:rPr>
              <a:t>Identificación y predicción de comportamiento. </a:t>
            </a:r>
            <a:endParaRPr lang="es-ES" dirty="0">
              <a:latin typeface="+mj-lt"/>
            </a:endParaRPr>
          </a:p>
        </p:txBody>
      </p:sp>
      <p:sp>
        <p:nvSpPr>
          <p:cNvPr id="7" name="CuadroTexto 6">
            <a:extLst>
              <a:ext uri="{FF2B5EF4-FFF2-40B4-BE49-F238E27FC236}">
                <a16:creationId xmlns:a16="http://schemas.microsoft.com/office/drawing/2014/main" id="{EB07C978-517B-3DAE-B023-58FF7A47449D}"/>
              </a:ext>
            </a:extLst>
          </p:cNvPr>
          <p:cNvSpPr txBox="1"/>
          <p:nvPr/>
        </p:nvSpPr>
        <p:spPr>
          <a:xfrm>
            <a:off x="250825" y="5219700"/>
            <a:ext cx="8713788" cy="369888"/>
          </a:xfrm>
          <a:prstGeom prst="rect">
            <a:avLst/>
          </a:prstGeom>
          <a:noFill/>
          <a:ln w="12700">
            <a:noFill/>
          </a:ln>
        </p:spPr>
        <p:txBody>
          <a:bodyPr>
            <a:spAutoFit/>
          </a:bodyPr>
          <a:lstStyle/>
          <a:p>
            <a:pPr marL="36000" lvl="1" indent="-285750" algn="just" eaLnBrk="1" hangingPunct="1">
              <a:buFont typeface="Symbol" panose="05050102010706020507" pitchFamily="18" charset="2"/>
              <a:buChar char=""/>
              <a:tabLst>
                <a:tab pos="450215" algn="l"/>
                <a:tab pos="630555" algn="l"/>
                <a:tab pos="1136015" algn="l"/>
              </a:tabLst>
              <a:defRPr/>
            </a:pPr>
            <a:r>
              <a:rPr lang="es-ES_tradnl" dirty="0">
                <a:solidFill>
                  <a:srgbClr val="FF0000"/>
                </a:solidFill>
                <a:latin typeface="+mj-lt"/>
              </a:rPr>
              <a:t>Evaluación de los cambios de humedad y del espesor de la capa activa.</a:t>
            </a:r>
            <a:endParaRPr lang="es-ES" dirty="0">
              <a:solidFill>
                <a:srgbClr val="FF0000"/>
              </a:solidFill>
              <a:latin typeface="+mj-lt"/>
            </a:endParaRPr>
          </a:p>
        </p:txBody>
      </p:sp>
      <p:sp>
        <p:nvSpPr>
          <p:cNvPr id="8" name="CuadroTexto 7">
            <a:extLst>
              <a:ext uri="{FF2B5EF4-FFF2-40B4-BE49-F238E27FC236}">
                <a16:creationId xmlns:a16="http://schemas.microsoft.com/office/drawing/2014/main" id="{8BE03AA5-415B-65B5-1F65-D0A3B4DEA442}"/>
              </a:ext>
            </a:extLst>
          </p:cNvPr>
          <p:cNvSpPr txBox="1"/>
          <p:nvPr/>
        </p:nvSpPr>
        <p:spPr>
          <a:xfrm>
            <a:off x="4643438" y="2060575"/>
            <a:ext cx="4240212" cy="923925"/>
          </a:xfrm>
          <a:prstGeom prst="rect">
            <a:avLst/>
          </a:prstGeom>
          <a:noFill/>
        </p:spPr>
        <p:txBody>
          <a:bodyPr>
            <a:spAutoFit/>
          </a:bodyPr>
          <a:lstStyle/>
          <a:p>
            <a:pPr marL="36000" algn="just" eaLnBrk="1" hangingPunct="1">
              <a:tabLst>
                <a:tab pos="450215" algn="l"/>
                <a:tab pos="630555" algn="l"/>
              </a:tabLst>
              <a:defRPr/>
            </a:pPr>
            <a:r>
              <a:rPr lang="es-ES_tradnl" dirty="0">
                <a:latin typeface="+mj-lt"/>
              </a:rPr>
              <a:t>Potencialidad + condiciones climáticas o acciones antrópicas que provoquen modificaciones de humedad. </a:t>
            </a:r>
            <a:endParaRPr lang="es-ES" dirty="0">
              <a:latin typeface="+mj-lt"/>
            </a:endParaRPr>
          </a:p>
        </p:txBody>
      </p:sp>
      <p:sp>
        <p:nvSpPr>
          <p:cNvPr id="9" name="CuadroTexto 8">
            <a:extLst>
              <a:ext uri="{FF2B5EF4-FFF2-40B4-BE49-F238E27FC236}">
                <a16:creationId xmlns:a16="http://schemas.microsoft.com/office/drawing/2014/main" id="{0C4F78C4-32FC-D013-CE6A-62BF15CC02DF}"/>
              </a:ext>
            </a:extLst>
          </p:cNvPr>
          <p:cNvSpPr txBox="1"/>
          <p:nvPr/>
        </p:nvSpPr>
        <p:spPr>
          <a:xfrm>
            <a:off x="4643438" y="3429000"/>
            <a:ext cx="4321175" cy="923925"/>
          </a:xfrm>
          <a:prstGeom prst="rect">
            <a:avLst/>
          </a:prstGeom>
          <a:noFill/>
        </p:spPr>
        <p:txBody>
          <a:bodyPr>
            <a:spAutoFit/>
          </a:bodyPr>
          <a:lstStyle/>
          <a:p>
            <a:pPr marL="36000" algn="just" eaLnBrk="1" hangingPunct="1">
              <a:tabLst>
                <a:tab pos="450215" algn="l"/>
                <a:tab pos="630555" algn="l"/>
              </a:tabLst>
              <a:defRPr/>
            </a:pPr>
            <a:r>
              <a:rPr lang="es-ES_tradnl" dirty="0">
                <a:latin typeface="+mj-lt"/>
              </a:rPr>
              <a:t>Evaluación de los suelos subyacentes, y estudio de las probables fluctuaciones de humedad.</a:t>
            </a:r>
            <a:endParaRPr lang="es-ES" dirty="0">
              <a:latin typeface="+mj-lt"/>
            </a:endParaRPr>
          </a:p>
        </p:txBody>
      </p:sp>
      <p:sp>
        <p:nvSpPr>
          <p:cNvPr id="10" name="Flecha: a la derecha 9">
            <a:extLst>
              <a:ext uri="{FF2B5EF4-FFF2-40B4-BE49-F238E27FC236}">
                <a16:creationId xmlns:a16="http://schemas.microsoft.com/office/drawing/2014/main" id="{CD1CEE72-11CD-66E8-DB9F-6A0B8049ACF4}"/>
              </a:ext>
            </a:extLst>
          </p:cNvPr>
          <p:cNvSpPr/>
          <p:nvPr/>
        </p:nvSpPr>
        <p:spPr>
          <a:xfrm>
            <a:off x="3851275" y="2349500"/>
            <a:ext cx="433388" cy="215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1" name="Flecha: a la derecha 10">
            <a:extLst>
              <a:ext uri="{FF2B5EF4-FFF2-40B4-BE49-F238E27FC236}">
                <a16:creationId xmlns:a16="http://schemas.microsoft.com/office/drawing/2014/main" id="{D5BA4FC5-CA18-8E28-2089-CC3CC05BE3F6}"/>
              </a:ext>
            </a:extLst>
          </p:cNvPr>
          <p:cNvSpPr/>
          <p:nvPr/>
        </p:nvSpPr>
        <p:spPr>
          <a:xfrm>
            <a:off x="3851275" y="3644900"/>
            <a:ext cx="433388" cy="215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2" name="Flecha: a la derecha 11">
            <a:extLst>
              <a:ext uri="{FF2B5EF4-FFF2-40B4-BE49-F238E27FC236}">
                <a16:creationId xmlns:a16="http://schemas.microsoft.com/office/drawing/2014/main" id="{42425FF3-71B4-F8CC-FC48-A10B6D9B856B}"/>
              </a:ext>
            </a:extLst>
          </p:cNvPr>
          <p:cNvSpPr/>
          <p:nvPr/>
        </p:nvSpPr>
        <p:spPr>
          <a:xfrm rot="5400000">
            <a:off x="6192838" y="3105150"/>
            <a:ext cx="431800" cy="215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3" name="Flecha: a la derecha 12">
            <a:extLst>
              <a:ext uri="{FF2B5EF4-FFF2-40B4-BE49-F238E27FC236}">
                <a16:creationId xmlns:a16="http://schemas.microsoft.com/office/drawing/2014/main" id="{DD82046B-D15B-9DF3-9493-BBB0BD32768B}"/>
              </a:ext>
            </a:extLst>
          </p:cNvPr>
          <p:cNvSpPr/>
          <p:nvPr/>
        </p:nvSpPr>
        <p:spPr>
          <a:xfrm rot="5400000">
            <a:off x="6192838" y="4184650"/>
            <a:ext cx="431800" cy="215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4" name="CuadroTexto 13">
            <a:extLst>
              <a:ext uri="{FF2B5EF4-FFF2-40B4-BE49-F238E27FC236}">
                <a16:creationId xmlns:a16="http://schemas.microsoft.com/office/drawing/2014/main" id="{638FCA1D-7E30-10AE-DF7D-176BECF5C205}"/>
              </a:ext>
            </a:extLst>
          </p:cNvPr>
          <p:cNvSpPr txBox="1"/>
          <p:nvPr/>
        </p:nvSpPr>
        <p:spPr>
          <a:xfrm>
            <a:off x="250825" y="4854575"/>
            <a:ext cx="8713788" cy="369888"/>
          </a:xfrm>
          <a:prstGeom prst="rect">
            <a:avLst/>
          </a:prstGeom>
          <a:noFill/>
          <a:ln w="12700">
            <a:noFill/>
          </a:ln>
        </p:spPr>
        <p:txBody>
          <a:bodyPr>
            <a:spAutoFit/>
          </a:bodyPr>
          <a:lstStyle/>
          <a:p>
            <a:pPr marL="36000" lvl="1" indent="-285750" algn="just" eaLnBrk="1" hangingPunct="1">
              <a:buFont typeface="Symbol" panose="05050102010706020507" pitchFamily="18" charset="2"/>
              <a:buChar char=""/>
              <a:tabLst>
                <a:tab pos="450215" algn="l"/>
                <a:tab pos="630555" algn="l"/>
                <a:tab pos="1136015" algn="l"/>
              </a:tabLst>
              <a:defRPr/>
            </a:pPr>
            <a:r>
              <a:rPr lang="es-ES_tradnl" dirty="0">
                <a:solidFill>
                  <a:srgbClr val="FF0000"/>
                </a:solidFill>
                <a:latin typeface="+mj-lt"/>
              </a:rPr>
              <a:t>Evaluación cualitativa de la susceptibilidad.</a:t>
            </a:r>
            <a:endParaRPr lang="es-ES" dirty="0">
              <a:solidFill>
                <a:srgbClr val="FF0000"/>
              </a:solidFill>
              <a:latin typeface="+mj-lt"/>
            </a:endParaRPr>
          </a:p>
        </p:txBody>
      </p:sp>
      <p:sp>
        <p:nvSpPr>
          <p:cNvPr id="15" name="CuadroTexto 14">
            <a:extLst>
              <a:ext uri="{FF2B5EF4-FFF2-40B4-BE49-F238E27FC236}">
                <a16:creationId xmlns:a16="http://schemas.microsoft.com/office/drawing/2014/main" id="{A2C24E11-4F94-7B29-649B-E272F4DF0020}"/>
              </a:ext>
            </a:extLst>
          </p:cNvPr>
          <p:cNvSpPr txBox="1"/>
          <p:nvPr/>
        </p:nvSpPr>
        <p:spPr>
          <a:xfrm>
            <a:off x="250825" y="5949950"/>
            <a:ext cx="8713788" cy="368300"/>
          </a:xfrm>
          <a:prstGeom prst="rect">
            <a:avLst/>
          </a:prstGeom>
          <a:noFill/>
          <a:ln w="12700">
            <a:noFill/>
          </a:ln>
        </p:spPr>
        <p:txBody>
          <a:bodyPr>
            <a:spAutoFit/>
          </a:bodyPr>
          <a:lstStyle/>
          <a:p>
            <a:pPr marL="36000" lvl="1" indent="-285750" algn="just" eaLnBrk="1" hangingPunct="1">
              <a:buFont typeface="Symbol" panose="05050102010706020507" pitchFamily="18" charset="2"/>
              <a:buChar char=""/>
              <a:tabLst>
                <a:tab pos="450215" algn="l"/>
                <a:tab pos="630555" algn="l"/>
                <a:tab pos="1136015" algn="l"/>
              </a:tabLst>
              <a:defRPr/>
            </a:pPr>
            <a:r>
              <a:rPr lang="es-ES_tradnl" dirty="0">
                <a:solidFill>
                  <a:srgbClr val="FF0000"/>
                </a:solidFill>
                <a:latin typeface="+mj-lt"/>
              </a:rPr>
              <a:t>Consideraciones sobre presiones laterales.</a:t>
            </a:r>
          </a:p>
        </p:txBody>
      </p:sp>
      <p:sp>
        <p:nvSpPr>
          <p:cNvPr id="16" name="CuadroTexto 15">
            <a:extLst>
              <a:ext uri="{FF2B5EF4-FFF2-40B4-BE49-F238E27FC236}">
                <a16:creationId xmlns:a16="http://schemas.microsoft.com/office/drawing/2014/main" id="{1253FEA2-AA0B-EF1F-EBF3-44D97311F565}"/>
              </a:ext>
            </a:extLst>
          </p:cNvPr>
          <p:cNvSpPr txBox="1"/>
          <p:nvPr/>
        </p:nvSpPr>
        <p:spPr>
          <a:xfrm>
            <a:off x="250825" y="5580063"/>
            <a:ext cx="8713788" cy="369887"/>
          </a:xfrm>
          <a:prstGeom prst="rect">
            <a:avLst/>
          </a:prstGeom>
          <a:noFill/>
          <a:ln w="12700">
            <a:noFill/>
          </a:ln>
        </p:spPr>
        <p:txBody>
          <a:bodyPr>
            <a:spAutoFit/>
          </a:bodyPr>
          <a:lstStyle/>
          <a:p>
            <a:pPr marL="36000" lvl="1" indent="-285750" algn="just" eaLnBrk="1" hangingPunct="1">
              <a:buFont typeface="Symbol" panose="05050102010706020507" pitchFamily="18" charset="2"/>
              <a:buChar char=""/>
              <a:tabLst>
                <a:tab pos="450215" algn="l"/>
                <a:tab pos="630555" algn="l"/>
                <a:tab pos="1136015" algn="l"/>
              </a:tabLst>
              <a:defRPr/>
            </a:pPr>
            <a:r>
              <a:rPr lang="es-ES_tradnl" dirty="0">
                <a:solidFill>
                  <a:srgbClr val="FF0000"/>
                </a:solidFill>
                <a:latin typeface="+mj-lt"/>
              </a:rPr>
              <a:t>Cuantificación del hinchamiento y de la presión de expansión.</a:t>
            </a:r>
            <a:endParaRPr lang="es-ES" dirty="0">
              <a:solidFill>
                <a:srgbClr val="FF0000"/>
              </a:solidFill>
              <a:latin typeface="+mj-lt"/>
            </a:endParaRPr>
          </a:p>
        </p:txBody>
      </p:sp>
      <p:sp>
        <p:nvSpPr>
          <p:cNvPr id="17" name="CuadroTexto 16">
            <a:extLst>
              <a:ext uri="{FF2B5EF4-FFF2-40B4-BE49-F238E27FC236}">
                <a16:creationId xmlns:a16="http://schemas.microsoft.com/office/drawing/2014/main" id="{5377FC94-2652-9335-B82C-611339C75E1A}"/>
              </a:ext>
            </a:extLst>
          </p:cNvPr>
          <p:cNvSpPr txBox="1"/>
          <p:nvPr/>
        </p:nvSpPr>
        <p:spPr>
          <a:xfrm>
            <a:off x="250825" y="6308725"/>
            <a:ext cx="8713788" cy="369888"/>
          </a:xfrm>
          <a:prstGeom prst="rect">
            <a:avLst/>
          </a:prstGeom>
          <a:noFill/>
          <a:ln w="12700">
            <a:noFill/>
          </a:ln>
        </p:spPr>
        <p:txBody>
          <a:bodyPr>
            <a:spAutoFit/>
          </a:bodyPr>
          <a:lstStyle/>
          <a:p>
            <a:pPr marL="36000" lvl="1" indent="-285750" algn="just" eaLnBrk="1" hangingPunct="1">
              <a:buFont typeface="Symbol" panose="05050102010706020507" pitchFamily="18" charset="2"/>
              <a:buChar char=""/>
              <a:tabLst>
                <a:tab pos="450215" algn="l"/>
                <a:tab pos="630555" algn="l"/>
                <a:tab pos="1136015" algn="l"/>
              </a:tabLst>
              <a:defRPr/>
            </a:pPr>
            <a:r>
              <a:rPr lang="es-ES_tradnl" dirty="0">
                <a:solidFill>
                  <a:srgbClr val="FF0000"/>
                </a:solidFill>
                <a:latin typeface="+mj-lt"/>
              </a:rPr>
              <a:t>Análisis de movimientos diferenciales.</a:t>
            </a:r>
            <a:endParaRPr lang="es-ES" dirty="0">
              <a:solidFill>
                <a:srgbClr val="FF0000"/>
              </a:solidFill>
              <a:latin typeface="+mj-lt"/>
            </a:endParaRPr>
          </a:p>
        </p:txBody>
      </p:sp>
      <p:sp>
        <p:nvSpPr>
          <p:cNvPr id="18" name="CuadroTexto 17">
            <a:extLst>
              <a:ext uri="{FF2B5EF4-FFF2-40B4-BE49-F238E27FC236}">
                <a16:creationId xmlns:a16="http://schemas.microsoft.com/office/drawing/2014/main" id="{64EE3123-01BF-FD43-3F74-4B18F2522B69}"/>
              </a:ext>
            </a:extLst>
          </p:cNvPr>
          <p:cNvSpPr txBox="1"/>
          <p:nvPr/>
        </p:nvSpPr>
        <p:spPr>
          <a:xfrm>
            <a:off x="250825" y="4498975"/>
            <a:ext cx="8858250" cy="369888"/>
          </a:xfrm>
          <a:prstGeom prst="rect">
            <a:avLst/>
          </a:prstGeom>
          <a:noFill/>
          <a:ln w="12700">
            <a:noFill/>
          </a:ln>
        </p:spPr>
        <p:txBody>
          <a:bodyPr>
            <a:spAutoFit/>
          </a:bodyPr>
          <a:lstStyle/>
          <a:p>
            <a:pPr marL="36000" lvl="1" indent="-285750" algn="just" eaLnBrk="1" hangingPunct="1">
              <a:buFont typeface="Symbol" panose="05050102010706020507" pitchFamily="18" charset="2"/>
              <a:buChar char=""/>
              <a:tabLst>
                <a:tab pos="450215" algn="l"/>
                <a:tab pos="630555" algn="l"/>
                <a:tab pos="1136015" algn="l"/>
              </a:tabLst>
              <a:defRPr/>
            </a:pPr>
            <a:r>
              <a:rPr lang="es-ES_tradnl" dirty="0">
                <a:solidFill>
                  <a:srgbClr val="FF0000"/>
                </a:solidFill>
                <a:latin typeface="+mj-lt"/>
              </a:rPr>
              <a:t>Identificación gral. del fenómeno (entorno, clima, vegetación, topografía, </a:t>
            </a:r>
            <a:r>
              <a:rPr lang="es-ES_tradnl" dirty="0" err="1">
                <a:solidFill>
                  <a:srgbClr val="FF0000"/>
                </a:solidFill>
                <a:latin typeface="+mj-lt"/>
              </a:rPr>
              <a:t>infraest</a:t>
            </a:r>
            <a:r>
              <a:rPr lang="es-ES_tradnl" dirty="0">
                <a:solidFill>
                  <a:srgbClr val="FF0000"/>
                </a:solidFill>
                <a:latin typeface="+mj-lt"/>
              </a:rPr>
              <a:t>.).</a:t>
            </a:r>
          </a:p>
        </p:txBody>
      </p:sp>
      <p:pic>
        <p:nvPicPr>
          <p:cNvPr id="20" name="Gráfico 19" descr="Lupa">
            <a:hlinkClick r:id="rId2" action="ppaction://hlinksldjump"/>
            <a:extLst>
              <a:ext uri="{FF2B5EF4-FFF2-40B4-BE49-F238E27FC236}">
                <a16:creationId xmlns:a16="http://schemas.microsoft.com/office/drawing/2014/main" id="{7329040A-D4D9-7A87-634D-BF8EC1BD16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0175" y="4859338"/>
            <a:ext cx="3698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ráfico 20" descr="Lupa">
            <a:hlinkClick r:id="rId4" action="ppaction://hlinksldjump"/>
            <a:extLst>
              <a:ext uri="{FF2B5EF4-FFF2-40B4-BE49-F238E27FC236}">
                <a16:creationId xmlns:a16="http://schemas.microsoft.com/office/drawing/2014/main" id="{5868993F-D263-6D38-14B0-DD649DCA14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62925" y="5229225"/>
            <a:ext cx="3698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áfico 20" descr="Lupa">
            <a:hlinkClick r:id="rId5" action="ppaction://hlinksldjump"/>
            <a:extLst>
              <a:ext uri="{FF2B5EF4-FFF2-40B4-BE49-F238E27FC236}">
                <a16:creationId xmlns:a16="http://schemas.microsoft.com/office/drawing/2014/main" id="{635EB7FF-6B1A-DB98-81FD-E538C54963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950" y="5589588"/>
            <a:ext cx="3698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lecha: a la derecha 3">
            <a:hlinkClick r:id="rId6" action="ppaction://hlinksldjump"/>
            <a:extLst>
              <a:ext uri="{FF2B5EF4-FFF2-40B4-BE49-F238E27FC236}">
                <a16:creationId xmlns:a16="http://schemas.microsoft.com/office/drawing/2014/main" id="{78845654-C7E3-C5C5-3A43-41F85D005AAB}"/>
              </a:ext>
            </a:extLst>
          </p:cNvPr>
          <p:cNvSpPr/>
          <p:nvPr/>
        </p:nvSpPr>
        <p:spPr>
          <a:xfrm>
            <a:off x="8701088" y="6524625"/>
            <a:ext cx="192087" cy="1889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1000"/>
                                        <p:tgtEl>
                                          <p:spTgt spid="13"/>
                                        </p:tgtEl>
                                      </p:cBhvr>
                                    </p:animEffect>
                                    <p:anim calcmode="lin" valueType="num">
                                      <p:cBhvr>
                                        <p:cTn id="34" dur="1000" fill="hold"/>
                                        <p:tgtEl>
                                          <p:spTgt spid="13"/>
                                        </p:tgtEl>
                                        <p:attrNameLst>
                                          <p:attrName>ppt_x</p:attrName>
                                        </p:attrNameLst>
                                      </p:cBhvr>
                                      <p:tavLst>
                                        <p:tav tm="0">
                                          <p:val>
                                            <p:strVal val="#ppt_x"/>
                                          </p:val>
                                        </p:tav>
                                        <p:tav tm="100000">
                                          <p:val>
                                            <p:strVal val="#ppt_x"/>
                                          </p:val>
                                        </p:tav>
                                      </p:tavLst>
                                    </p:anim>
                                    <p:anim calcmode="lin" valueType="num">
                                      <p:cBhvr>
                                        <p:cTn id="35" dur="1000" fill="hold"/>
                                        <p:tgtEl>
                                          <p:spTgt spid="13"/>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1000"/>
                                        <p:tgtEl>
                                          <p:spTgt spid="9"/>
                                        </p:tgtEl>
                                      </p:cBhvr>
                                    </p:animEffect>
                                    <p:anim calcmode="lin" valueType="num">
                                      <p:cBhvr>
                                        <p:cTn id="39" dur="1000" fill="hold"/>
                                        <p:tgtEl>
                                          <p:spTgt spid="9"/>
                                        </p:tgtEl>
                                        <p:attrNameLst>
                                          <p:attrName>ppt_x</p:attrName>
                                        </p:attrNameLst>
                                      </p:cBhvr>
                                      <p:tavLst>
                                        <p:tav tm="0">
                                          <p:val>
                                            <p:strVal val="#ppt_x"/>
                                          </p:val>
                                        </p:tav>
                                        <p:tav tm="100000">
                                          <p:val>
                                            <p:strVal val="#ppt_x"/>
                                          </p:val>
                                        </p:tav>
                                      </p:tavLst>
                                    </p:anim>
                                    <p:anim calcmode="lin" valueType="num">
                                      <p:cBhvr>
                                        <p:cTn id="40" dur="1000" fill="hold"/>
                                        <p:tgtEl>
                                          <p:spTgt spid="9"/>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1000"/>
                                        <p:tgtEl>
                                          <p:spTgt spid="12"/>
                                        </p:tgtEl>
                                      </p:cBhvr>
                                    </p:animEffect>
                                    <p:anim calcmode="lin" valueType="num">
                                      <p:cBhvr>
                                        <p:cTn id="44" dur="1000" fill="hold"/>
                                        <p:tgtEl>
                                          <p:spTgt spid="12"/>
                                        </p:tgtEl>
                                        <p:attrNameLst>
                                          <p:attrName>ppt_x</p:attrName>
                                        </p:attrNameLst>
                                      </p:cBhvr>
                                      <p:tavLst>
                                        <p:tav tm="0">
                                          <p:val>
                                            <p:strVal val="#ppt_x"/>
                                          </p:val>
                                        </p:tav>
                                        <p:tav tm="100000">
                                          <p:val>
                                            <p:strVal val="#ppt_x"/>
                                          </p:val>
                                        </p:tav>
                                      </p:tavLst>
                                    </p:anim>
                                    <p:anim calcmode="lin" valueType="num">
                                      <p:cBhvr>
                                        <p:cTn id="45" dur="1000" fill="hold"/>
                                        <p:tgtEl>
                                          <p:spTgt spid="12"/>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1000"/>
                                        <p:tgtEl>
                                          <p:spTgt spid="11"/>
                                        </p:tgtEl>
                                      </p:cBhvr>
                                    </p:animEffect>
                                    <p:anim calcmode="lin" valueType="num">
                                      <p:cBhvr>
                                        <p:cTn id="49" dur="1000" fill="hold"/>
                                        <p:tgtEl>
                                          <p:spTgt spid="11"/>
                                        </p:tgtEl>
                                        <p:attrNameLst>
                                          <p:attrName>ppt_x</p:attrName>
                                        </p:attrNameLst>
                                      </p:cBhvr>
                                      <p:tavLst>
                                        <p:tav tm="0">
                                          <p:val>
                                            <p:strVal val="#ppt_x"/>
                                          </p:val>
                                        </p:tav>
                                        <p:tav tm="100000">
                                          <p:val>
                                            <p:strVal val="#ppt_x"/>
                                          </p:val>
                                        </p:tav>
                                      </p:tavLst>
                                    </p:anim>
                                    <p:anim calcmode="lin" valueType="num">
                                      <p:cBhvr>
                                        <p:cTn id="5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1000"/>
                                        <p:tgtEl>
                                          <p:spTgt spid="18"/>
                                        </p:tgtEl>
                                      </p:cBhvr>
                                    </p:animEffect>
                                    <p:anim calcmode="lin" valueType="num">
                                      <p:cBhvr>
                                        <p:cTn id="56" dur="1000" fill="hold"/>
                                        <p:tgtEl>
                                          <p:spTgt spid="18"/>
                                        </p:tgtEl>
                                        <p:attrNameLst>
                                          <p:attrName>ppt_x</p:attrName>
                                        </p:attrNameLst>
                                      </p:cBhvr>
                                      <p:tavLst>
                                        <p:tav tm="0">
                                          <p:val>
                                            <p:strVal val="#ppt_x"/>
                                          </p:val>
                                        </p:tav>
                                        <p:tav tm="100000">
                                          <p:val>
                                            <p:strVal val="#ppt_x"/>
                                          </p:val>
                                        </p:tav>
                                      </p:tavLst>
                                    </p:anim>
                                    <p:anim calcmode="lin" valueType="num">
                                      <p:cBhvr>
                                        <p:cTn id="5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8" fill="hold" nodeType="clickPar">
                      <p:stCondLst>
                        <p:cond delay="indefinite"/>
                      </p:stCondLst>
                      <p:childTnLst>
                        <p:par>
                          <p:cTn id="59" fill="hold" nodeType="withGroup">
                            <p:stCondLst>
                              <p:cond delay="0"/>
                            </p:stCondLst>
                            <p:childTnLst>
                              <p:par>
                                <p:cTn id="60" presetID="42" presetClass="entr" presetSubtype="0" fill="hold"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fade">
                                      <p:cBhvr>
                                        <p:cTn id="62" dur="1000"/>
                                        <p:tgtEl>
                                          <p:spTgt spid="20"/>
                                        </p:tgtEl>
                                      </p:cBhvr>
                                    </p:animEffect>
                                    <p:anim calcmode="lin" valueType="num">
                                      <p:cBhvr>
                                        <p:cTn id="63" dur="1000" fill="hold"/>
                                        <p:tgtEl>
                                          <p:spTgt spid="20"/>
                                        </p:tgtEl>
                                        <p:attrNameLst>
                                          <p:attrName>ppt_x</p:attrName>
                                        </p:attrNameLst>
                                      </p:cBhvr>
                                      <p:tavLst>
                                        <p:tav tm="0">
                                          <p:val>
                                            <p:strVal val="#ppt_x"/>
                                          </p:val>
                                        </p:tav>
                                        <p:tav tm="100000">
                                          <p:val>
                                            <p:strVal val="#ppt_x"/>
                                          </p:val>
                                        </p:tav>
                                      </p:tavLst>
                                    </p:anim>
                                    <p:anim calcmode="lin" valueType="num">
                                      <p:cBhvr>
                                        <p:cTn id="64" dur="1000" fill="hold"/>
                                        <p:tgtEl>
                                          <p:spTgt spid="20"/>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fade">
                                      <p:cBhvr>
                                        <p:cTn id="67" dur="1000"/>
                                        <p:tgtEl>
                                          <p:spTgt spid="14"/>
                                        </p:tgtEl>
                                      </p:cBhvr>
                                    </p:animEffect>
                                    <p:anim calcmode="lin" valueType="num">
                                      <p:cBhvr>
                                        <p:cTn id="68" dur="1000" fill="hold"/>
                                        <p:tgtEl>
                                          <p:spTgt spid="14"/>
                                        </p:tgtEl>
                                        <p:attrNameLst>
                                          <p:attrName>ppt_x</p:attrName>
                                        </p:attrNameLst>
                                      </p:cBhvr>
                                      <p:tavLst>
                                        <p:tav tm="0">
                                          <p:val>
                                            <p:strVal val="#ppt_x"/>
                                          </p:val>
                                        </p:tav>
                                        <p:tav tm="100000">
                                          <p:val>
                                            <p:strVal val="#ppt_x"/>
                                          </p:val>
                                        </p:tav>
                                      </p:tavLst>
                                    </p:anim>
                                    <p:anim calcmode="lin" valueType="num">
                                      <p:cBhvr>
                                        <p:cTn id="6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70" fill="hold" nodeType="clickPar">
                      <p:stCondLst>
                        <p:cond delay="indefinite"/>
                      </p:stCondLst>
                      <p:childTnLst>
                        <p:par>
                          <p:cTn id="71" fill="hold" nodeType="withGroup">
                            <p:stCondLst>
                              <p:cond delay="0"/>
                            </p:stCondLst>
                            <p:childTnLst>
                              <p:par>
                                <p:cTn id="72" presetID="42" presetClass="entr" presetSubtype="0" fill="hold" nodeType="clickEffect">
                                  <p:stCondLst>
                                    <p:cond delay="0"/>
                                  </p:stCondLst>
                                  <p:childTnLst>
                                    <p:set>
                                      <p:cBhvr>
                                        <p:cTn id="73" dur="1" fill="hold">
                                          <p:stCondLst>
                                            <p:cond delay="0"/>
                                          </p:stCondLst>
                                        </p:cTn>
                                        <p:tgtEl>
                                          <p:spTgt spid="21"/>
                                        </p:tgtEl>
                                        <p:attrNameLst>
                                          <p:attrName>style.visibility</p:attrName>
                                        </p:attrNameLst>
                                      </p:cBhvr>
                                      <p:to>
                                        <p:strVal val="visible"/>
                                      </p:to>
                                    </p:set>
                                    <p:animEffect transition="in" filter="fade">
                                      <p:cBhvr>
                                        <p:cTn id="74" dur="1000"/>
                                        <p:tgtEl>
                                          <p:spTgt spid="21"/>
                                        </p:tgtEl>
                                      </p:cBhvr>
                                    </p:animEffect>
                                    <p:anim calcmode="lin" valueType="num">
                                      <p:cBhvr>
                                        <p:cTn id="75" dur="1000" fill="hold"/>
                                        <p:tgtEl>
                                          <p:spTgt spid="21"/>
                                        </p:tgtEl>
                                        <p:attrNameLst>
                                          <p:attrName>ppt_x</p:attrName>
                                        </p:attrNameLst>
                                      </p:cBhvr>
                                      <p:tavLst>
                                        <p:tav tm="0">
                                          <p:val>
                                            <p:strVal val="#ppt_x"/>
                                          </p:val>
                                        </p:tav>
                                        <p:tav tm="100000">
                                          <p:val>
                                            <p:strVal val="#ppt_x"/>
                                          </p:val>
                                        </p:tav>
                                      </p:tavLst>
                                    </p:anim>
                                    <p:anim calcmode="lin" valueType="num">
                                      <p:cBhvr>
                                        <p:cTn id="76" dur="1000" fill="hold"/>
                                        <p:tgtEl>
                                          <p:spTgt spid="21"/>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7"/>
                                        </p:tgtEl>
                                        <p:attrNameLst>
                                          <p:attrName>style.visibility</p:attrName>
                                        </p:attrNameLst>
                                      </p:cBhvr>
                                      <p:to>
                                        <p:strVal val="visible"/>
                                      </p:to>
                                    </p:set>
                                    <p:animEffect transition="in" filter="fade">
                                      <p:cBhvr>
                                        <p:cTn id="79" dur="1000"/>
                                        <p:tgtEl>
                                          <p:spTgt spid="7"/>
                                        </p:tgtEl>
                                      </p:cBhvr>
                                    </p:animEffect>
                                    <p:anim calcmode="lin" valueType="num">
                                      <p:cBhvr>
                                        <p:cTn id="80" dur="1000" fill="hold"/>
                                        <p:tgtEl>
                                          <p:spTgt spid="7"/>
                                        </p:tgtEl>
                                        <p:attrNameLst>
                                          <p:attrName>ppt_x</p:attrName>
                                        </p:attrNameLst>
                                      </p:cBhvr>
                                      <p:tavLst>
                                        <p:tav tm="0">
                                          <p:val>
                                            <p:strVal val="#ppt_x"/>
                                          </p:val>
                                        </p:tav>
                                        <p:tav tm="100000">
                                          <p:val>
                                            <p:strVal val="#ppt_x"/>
                                          </p:val>
                                        </p:tav>
                                      </p:tavLst>
                                    </p:anim>
                                    <p:anim calcmode="lin" valueType="num">
                                      <p:cBhvr>
                                        <p:cTn id="8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82" fill="hold" nodeType="clickPar">
                      <p:stCondLst>
                        <p:cond delay="indefinite"/>
                      </p:stCondLst>
                      <p:childTnLst>
                        <p:par>
                          <p:cTn id="83" fill="hold" nodeType="withGroup">
                            <p:stCondLst>
                              <p:cond delay="0"/>
                            </p:stCondLst>
                            <p:childTnLst>
                              <p:par>
                                <p:cTn id="84" presetID="42" presetClass="entr" presetSubtype="0" fill="hold" nodeType="clickEffect">
                                  <p:stCondLst>
                                    <p:cond delay="0"/>
                                  </p:stCondLst>
                                  <p:childTnLst>
                                    <p:set>
                                      <p:cBhvr>
                                        <p:cTn id="85" dur="1" fill="hold">
                                          <p:stCondLst>
                                            <p:cond delay="0"/>
                                          </p:stCondLst>
                                        </p:cTn>
                                        <p:tgtEl>
                                          <p:spTgt spid="2"/>
                                        </p:tgtEl>
                                        <p:attrNameLst>
                                          <p:attrName>style.visibility</p:attrName>
                                        </p:attrNameLst>
                                      </p:cBhvr>
                                      <p:to>
                                        <p:strVal val="visible"/>
                                      </p:to>
                                    </p:set>
                                    <p:animEffect transition="in" filter="fade">
                                      <p:cBhvr>
                                        <p:cTn id="86" dur="1000"/>
                                        <p:tgtEl>
                                          <p:spTgt spid="2"/>
                                        </p:tgtEl>
                                      </p:cBhvr>
                                    </p:animEffect>
                                    <p:anim calcmode="lin" valueType="num">
                                      <p:cBhvr>
                                        <p:cTn id="87" dur="1000" fill="hold"/>
                                        <p:tgtEl>
                                          <p:spTgt spid="2"/>
                                        </p:tgtEl>
                                        <p:attrNameLst>
                                          <p:attrName>ppt_x</p:attrName>
                                        </p:attrNameLst>
                                      </p:cBhvr>
                                      <p:tavLst>
                                        <p:tav tm="0">
                                          <p:val>
                                            <p:strVal val="#ppt_x"/>
                                          </p:val>
                                        </p:tav>
                                        <p:tav tm="100000">
                                          <p:val>
                                            <p:strVal val="#ppt_x"/>
                                          </p:val>
                                        </p:tav>
                                      </p:tavLst>
                                    </p:anim>
                                    <p:anim calcmode="lin" valueType="num">
                                      <p:cBhvr>
                                        <p:cTn id="88" dur="1000" fill="hold"/>
                                        <p:tgtEl>
                                          <p:spTgt spid="2"/>
                                        </p:tgtEl>
                                        <p:attrNameLst>
                                          <p:attrName>ppt_y</p:attrName>
                                        </p:attrNameLst>
                                      </p:cBhvr>
                                      <p:tavLst>
                                        <p:tav tm="0">
                                          <p:val>
                                            <p:strVal val="#ppt_y+.1"/>
                                          </p:val>
                                        </p:tav>
                                        <p:tav tm="100000">
                                          <p:val>
                                            <p:strVal val="#ppt_y"/>
                                          </p:val>
                                        </p:tav>
                                      </p:tavLst>
                                    </p:anim>
                                  </p:childTnLst>
                                </p:cTn>
                              </p:par>
                              <p:par>
                                <p:cTn id="89" presetID="42" presetClass="entr" presetSubtype="0" fill="hold" grpId="0" nodeType="withEffect">
                                  <p:stCondLst>
                                    <p:cond delay="0"/>
                                  </p:stCondLst>
                                  <p:childTnLst>
                                    <p:set>
                                      <p:cBhvr>
                                        <p:cTn id="90" dur="1" fill="hold">
                                          <p:stCondLst>
                                            <p:cond delay="0"/>
                                          </p:stCondLst>
                                        </p:cTn>
                                        <p:tgtEl>
                                          <p:spTgt spid="16"/>
                                        </p:tgtEl>
                                        <p:attrNameLst>
                                          <p:attrName>style.visibility</p:attrName>
                                        </p:attrNameLst>
                                      </p:cBhvr>
                                      <p:to>
                                        <p:strVal val="visible"/>
                                      </p:to>
                                    </p:set>
                                    <p:animEffect transition="in" filter="fade">
                                      <p:cBhvr>
                                        <p:cTn id="91" dur="1000"/>
                                        <p:tgtEl>
                                          <p:spTgt spid="16"/>
                                        </p:tgtEl>
                                      </p:cBhvr>
                                    </p:animEffect>
                                    <p:anim calcmode="lin" valueType="num">
                                      <p:cBhvr>
                                        <p:cTn id="92" dur="1000" fill="hold"/>
                                        <p:tgtEl>
                                          <p:spTgt spid="16"/>
                                        </p:tgtEl>
                                        <p:attrNameLst>
                                          <p:attrName>ppt_x</p:attrName>
                                        </p:attrNameLst>
                                      </p:cBhvr>
                                      <p:tavLst>
                                        <p:tav tm="0">
                                          <p:val>
                                            <p:strVal val="#ppt_x"/>
                                          </p:val>
                                        </p:tav>
                                        <p:tav tm="100000">
                                          <p:val>
                                            <p:strVal val="#ppt_x"/>
                                          </p:val>
                                        </p:tav>
                                      </p:tavLst>
                                    </p:anim>
                                    <p:anim calcmode="lin" valueType="num">
                                      <p:cBhvr>
                                        <p:cTn id="9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94" fill="hold" nodeType="clickPar">
                      <p:stCondLst>
                        <p:cond delay="indefinite"/>
                      </p:stCondLst>
                      <p:childTnLst>
                        <p:par>
                          <p:cTn id="95" fill="hold" nodeType="withGroup">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15"/>
                                        </p:tgtEl>
                                        <p:attrNameLst>
                                          <p:attrName>style.visibility</p:attrName>
                                        </p:attrNameLst>
                                      </p:cBhvr>
                                      <p:to>
                                        <p:strVal val="visible"/>
                                      </p:to>
                                    </p:set>
                                    <p:animEffect transition="in" filter="fade">
                                      <p:cBhvr>
                                        <p:cTn id="98" dur="1000"/>
                                        <p:tgtEl>
                                          <p:spTgt spid="15"/>
                                        </p:tgtEl>
                                      </p:cBhvr>
                                    </p:animEffect>
                                    <p:anim calcmode="lin" valueType="num">
                                      <p:cBhvr>
                                        <p:cTn id="99" dur="1000" fill="hold"/>
                                        <p:tgtEl>
                                          <p:spTgt spid="15"/>
                                        </p:tgtEl>
                                        <p:attrNameLst>
                                          <p:attrName>ppt_x</p:attrName>
                                        </p:attrNameLst>
                                      </p:cBhvr>
                                      <p:tavLst>
                                        <p:tav tm="0">
                                          <p:val>
                                            <p:strVal val="#ppt_x"/>
                                          </p:val>
                                        </p:tav>
                                        <p:tav tm="100000">
                                          <p:val>
                                            <p:strVal val="#ppt_x"/>
                                          </p:val>
                                        </p:tav>
                                      </p:tavLst>
                                    </p:anim>
                                    <p:anim calcmode="lin" valueType="num">
                                      <p:cBhvr>
                                        <p:cTn id="10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1" fill="hold" nodeType="clickPar">
                      <p:stCondLst>
                        <p:cond delay="indefinite"/>
                      </p:stCondLst>
                      <p:childTnLst>
                        <p:par>
                          <p:cTn id="102" fill="hold" nodeType="withGroup">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4"/>
                                        </p:tgtEl>
                                        <p:attrNameLst>
                                          <p:attrName>style.visibility</p:attrName>
                                        </p:attrNameLst>
                                      </p:cBhvr>
                                      <p:to>
                                        <p:strVal val="visible"/>
                                      </p:to>
                                    </p:set>
                                    <p:animEffect transition="in" filter="fade">
                                      <p:cBhvr>
                                        <p:cTn id="105" dur="1000"/>
                                        <p:tgtEl>
                                          <p:spTgt spid="4"/>
                                        </p:tgtEl>
                                      </p:cBhvr>
                                    </p:animEffect>
                                    <p:anim calcmode="lin" valueType="num">
                                      <p:cBhvr>
                                        <p:cTn id="106" dur="1000" fill="hold"/>
                                        <p:tgtEl>
                                          <p:spTgt spid="4"/>
                                        </p:tgtEl>
                                        <p:attrNameLst>
                                          <p:attrName>ppt_x</p:attrName>
                                        </p:attrNameLst>
                                      </p:cBhvr>
                                      <p:tavLst>
                                        <p:tav tm="0">
                                          <p:val>
                                            <p:strVal val="#ppt_x"/>
                                          </p:val>
                                        </p:tav>
                                        <p:tav tm="100000">
                                          <p:val>
                                            <p:strVal val="#ppt_x"/>
                                          </p:val>
                                        </p:tav>
                                      </p:tavLst>
                                    </p:anim>
                                    <p:anim calcmode="lin" valueType="num">
                                      <p:cBhvr>
                                        <p:cTn id="107" dur="1000" fill="hold"/>
                                        <p:tgtEl>
                                          <p:spTgt spid="4"/>
                                        </p:tgtEl>
                                        <p:attrNameLst>
                                          <p:attrName>ppt_y</p:attrName>
                                        </p:attrNameLst>
                                      </p:cBhvr>
                                      <p:tavLst>
                                        <p:tav tm="0">
                                          <p:val>
                                            <p:strVal val="#ppt_y+.1"/>
                                          </p:val>
                                        </p:tav>
                                        <p:tav tm="100000">
                                          <p:val>
                                            <p:strVal val="#ppt_y"/>
                                          </p:val>
                                        </p:tav>
                                      </p:tavLst>
                                    </p:anim>
                                  </p:childTnLst>
                                </p:cTn>
                              </p:par>
                              <p:par>
                                <p:cTn id="108" presetID="42" presetClass="entr" presetSubtype="0" fill="hold" grpId="0" nodeType="withEffect">
                                  <p:stCondLst>
                                    <p:cond delay="0"/>
                                  </p:stCondLst>
                                  <p:childTnLst>
                                    <p:set>
                                      <p:cBhvr>
                                        <p:cTn id="109" dur="1" fill="hold">
                                          <p:stCondLst>
                                            <p:cond delay="0"/>
                                          </p:stCondLst>
                                        </p:cTn>
                                        <p:tgtEl>
                                          <p:spTgt spid="17"/>
                                        </p:tgtEl>
                                        <p:attrNameLst>
                                          <p:attrName>style.visibility</p:attrName>
                                        </p:attrNameLst>
                                      </p:cBhvr>
                                      <p:to>
                                        <p:strVal val="visible"/>
                                      </p:to>
                                    </p:set>
                                    <p:animEffect transition="in" filter="fade">
                                      <p:cBhvr>
                                        <p:cTn id="110" dur="1000"/>
                                        <p:tgtEl>
                                          <p:spTgt spid="17"/>
                                        </p:tgtEl>
                                      </p:cBhvr>
                                    </p:animEffect>
                                    <p:anim calcmode="lin" valueType="num">
                                      <p:cBhvr>
                                        <p:cTn id="111" dur="1000" fill="hold"/>
                                        <p:tgtEl>
                                          <p:spTgt spid="17"/>
                                        </p:tgtEl>
                                        <p:attrNameLst>
                                          <p:attrName>ppt_x</p:attrName>
                                        </p:attrNameLst>
                                      </p:cBhvr>
                                      <p:tavLst>
                                        <p:tav tm="0">
                                          <p:val>
                                            <p:strVal val="#ppt_x"/>
                                          </p:val>
                                        </p:tav>
                                        <p:tav tm="100000">
                                          <p:val>
                                            <p:strVal val="#ppt_x"/>
                                          </p:val>
                                        </p:tav>
                                      </p:tavLst>
                                    </p:anim>
                                    <p:anim calcmode="lin" valueType="num">
                                      <p:cBhvr>
                                        <p:cTn id="112"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animBg="1"/>
      <p:bldP spid="11" grpId="0" animBg="1"/>
      <p:bldP spid="12" grpId="0" animBg="1"/>
      <p:bldP spid="13" grpId="0" animBg="1"/>
      <p:bldP spid="14" grpId="0"/>
      <p:bldP spid="15" grpId="0"/>
      <p:bldP spid="16" grpId="0"/>
      <p:bldP spid="17" grpId="0"/>
      <p:bldP spid="18" grpId="0"/>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6">
            <a:extLst>
              <a:ext uri="{FF2B5EF4-FFF2-40B4-BE49-F238E27FC236}">
                <a16:creationId xmlns:a16="http://schemas.microsoft.com/office/drawing/2014/main" id="{466A15F5-B640-AB07-832E-9D58B0A784C7}"/>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INGENIERÍA GEOTÉCNICA Y ESTRUCTURAL</a:t>
            </a:r>
            <a:endParaRPr lang="es-ES_tradnl" altLang="es-AR" sz="2500" b="1">
              <a:latin typeface="Tw Cen MT" panose="020B0602020104020603" pitchFamily="34" charset="0"/>
            </a:endParaRPr>
          </a:p>
        </p:txBody>
      </p:sp>
      <p:sp>
        <p:nvSpPr>
          <p:cNvPr id="2" name="CuadroTexto 1">
            <a:extLst>
              <a:ext uri="{FF2B5EF4-FFF2-40B4-BE49-F238E27FC236}">
                <a16:creationId xmlns:a16="http://schemas.microsoft.com/office/drawing/2014/main" id="{1795CE33-9F70-54B4-B2AA-AE812C840B8D}"/>
              </a:ext>
            </a:extLst>
          </p:cNvPr>
          <p:cNvSpPr txBox="1"/>
          <p:nvPr/>
        </p:nvSpPr>
        <p:spPr>
          <a:xfrm>
            <a:off x="395288" y="1628775"/>
            <a:ext cx="8713787" cy="369888"/>
          </a:xfrm>
          <a:prstGeom prst="rect">
            <a:avLst/>
          </a:prstGeom>
          <a:noFill/>
          <a:ln w="12700">
            <a:noFill/>
          </a:ln>
        </p:spPr>
        <p:txBody>
          <a:bodyPr>
            <a:spAutoFit/>
          </a:bodyPr>
          <a:lstStyle/>
          <a:p>
            <a:pPr marL="36000" lvl="1" indent="-285750" algn="just" eaLnBrk="1" hangingPunct="1">
              <a:buFont typeface="Symbol" panose="05050102010706020507" pitchFamily="18" charset="2"/>
              <a:buChar char=""/>
              <a:tabLst>
                <a:tab pos="450215" algn="l"/>
                <a:tab pos="630555" algn="l"/>
                <a:tab pos="1136015" algn="l"/>
              </a:tabLst>
              <a:defRPr/>
            </a:pPr>
            <a:r>
              <a:rPr lang="es-ES_tradnl" dirty="0">
                <a:solidFill>
                  <a:srgbClr val="FF0000"/>
                </a:solidFill>
                <a:latin typeface="+mj-lt"/>
              </a:rPr>
              <a:t>Evaluación cualitativa de la susceptibilidad.</a:t>
            </a:r>
            <a:endParaRPr lang="es-ES" dirty="0">
              <a:solidFill>
                <a:srgbClr val="FF0000"/>
              </a:solidFill>
              <a:latin typeface="+mj-lt"/>
            </a:endParaRPr>
          </a:p>
        </p:txBody>
      </p:sp>
      <p:pic>
        <p:nvPicPr>
          <p:cNvPr id="45060" name="Imagen 28">
            <a:extLst>
              <a:ext uri="{FF2B5EF4-FFF2-40B4-BE49-F238E27FC236}">
                <a16:creationId xmlns:a16="http://schemas.microsoft.com/office/drawing/2014/main" id="{E85C36FC-535E-3569-CEBF-B4F738FA56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400" y="1844675"/>
            <a:ext cx="8324850"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CuadroTexto 30">
            <a:extLst>
              <a:ext uri="{FF2B5EF4-FFF2-40B4-BE49-F238E27FC236}">
                <a16:creationId xmlns:a16="http://schemas.microsoft.com/office/drawing/2014/main" id="{B7E0D9EA-CBF6-E95F-51D0-5CB3AEAF819D}"/>
              </a:ext>
            </a:extLst>
          </p:cNvPr>
          <p:cNvSpPr txBox="1"/>
          <p:nvPr/>
        </p:nvSpPr>
        <p:spPr>
          <a:xfrm>
            <a:off x="17463" y="5970588"/>
            <a:ext cx="3833812" cy="698500"/>
          </a:xfrm>
          <a:prstGeom prst="rect">
            <a:avLst/>
          </a:prstGeom>
          <a:noFill/>
        </p:spPr>
        <p:txBody>
          <a:bodyPr>
            <a:spAutoFit/>
          </a:bodyPr>
          <a:lstStyle/>
          <a:p>
            <a:pPr marL="449580" algn="just">
              <a:lnSpc>
                <a:spcPct val="150000"/>
              </a:lnSpc>
              <a:defRPr/>
            </a:pPr>
            <a:r>
              <a:rPr lang="en-US" sz="1400" dirty="0">
                <a:latin typeface="+mj-lt"/>
                <a:ea typeface="Times New Roman" panose="02020603050405020304" pitchFamily="18" charset="0"/>
                <a:cs typeface="Times New Roman" panose="02020603050405020304" pitchFamily="18" charset="0"/>
              </a:rPr>
              <a:t>S: </a:t>
            </a:r>
            <a:r>
              <a:rPr lang="en-US" sz="1400" dirty="0" err="1">
                <a:latin typeface="+mj-lt"/>
                <a:ea typeface="Times New Roman" panose="02020603050405020304" pitchFamily="18" charset="0"/>
                <a:cs typeface="Times New Roman" panose="02020603050405020304" pitchFamily="18" charset="0"/>
              </a:rPr>
              <a:t>Skempton</a:t>
            </a:r>
            <a:endParaRPr lang="es-ES" sz="1400" dirty="0">
              <a:latin typeface="+mj-lt"/>
              <a:ea typeface="Times New Roman" panose="02020603050405020304" pitchFamily="18" charset="0"/>
              <a:cs typeface="Times New Roman" panose="02020603050405020304" pitchFamily="18" charset="0"/>
            </a:endParaRPr>
          </a:p>
          <a:p>
            <a:pPr marL="449580" algn="just">
              <a:lnSpc>
                <a:spcPct val="150000"/>
              </a:lnSpc>
              <a:defRPr/>
            </a:pPr>
            <a:r>
              <a:rPr lang="en-US" sz="1400" dirty="0">
                <a:latin typeface="+mj-lt"/>
                <a:ea typeface="Times New Roman" panose="02020603050405020304" pitchFamily="18" charset="0"/>
                <a:cs typeface="Times New Roman" panose="02020603050405020304" pitchFamily="18" charset="0"/>
              </a:rPr>
              <a:t>R&amp;S: Ranganathan y Satyanarayana</a:t>
            </a:r>
            <a:endParaRPr lang="es-ES" sz="1400" dirty="0">
              <a:latin typeface="+mj-lt"/>
              <a:ea typeface="Times New Roman" panose="02020603050405020304" pitchFamily="18" charset="0"/>
              <a:cs typeface="Times New Roman" panose="02020603050405020304" pitchFamily="18" charset="0"/>
            </a:endParaRPr>
          </a:p>
        </p:txBody>
      </p:sp>
      <p:sp>
        <p:nvSpPr>
          <p:cNvPr id="45062" name="CuadroTexto 31">
            <a:extLst>
              <a:ext uri="{FF2B5EF4-FFF2-40B4-BE49-F238E27FC236}">
                <a16:creationId xmlns:a16="http://schemas.microsoft.com/office/drawing/2014/main" id="{DF6611CC-34A3-0836-EF62-906058B85609}"/>
              </a:ext>
            </a:extLst>
          </p:cNvPr>
          <p:cNvSpPr txBox="1">
            <a:spLocks noChangeArrowheads="1"/>
          </p:cNvSpPr>
          <p:nvPr/>
        </p:nvSpPr>
        <p:spPr bwMode="auto">
          <a:xfrm>
            <a:off x="6196013" y="5635625"/>
            <a:ext cx="25923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49263">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lnSpc>
                <a:spcPct val="150000"/>
              </a:lnSpc>
            </a:pPr>
            <a:r>
              <a:rPr lang="es-ES_tradnl" altLang="es-ES">
                <a:cs typeface="Times New Roman" panose="02020603050405020304" pitchFamily="18" charset="0"/>
              </a:rPr>
              <a:t>Josa</a:t>
            </a:r>
            <a:r>
              <a:rPr lang="es-ES_tradnl" altLang="es-ES">
                <a:latin typeface="Times New Roman" panose="02020603050405020304" pitchFamily="18" charset="0"/>
                <a:cs typeface="Times New Roman" panose="02020603050405020304" pitchFamily="18" charset="0"/>
              </a:rPr>
              <a:t>, 1988</a:t>
            </a:r>
            <a:endParaRPr lang="es-ES" altLang="es-ES" sz="2800">
              <a:cs typeface="Times New Roman" panose="02020603050405020304" pitchFamily="18" charset="0"/>
            </a:endParaRPr>
          </a:p>
        </p:txBody>
      </p:sp>
      <p:sp>
        <p:nvSpPr>
          <p:cNvPr id="35" name="CuadroTexto 34">
            <a:extLst>
              <a:ext uri="{FF2B5EF4-FFF2-40B4-BE49-F238E27FC236}">
                <a16:creationId xmlns:a16="http://schemas.microsoft.com/office/drawing/2014/main" id="{9A371227-3ECD-19AF-FC55-F4479DD5480C}"/>
              </a:ext>
            </a:extLst>
          </p:cNvPr>
          <p:cNvSpPr txBox="1"/>
          <p:nvPr/>
        </p:nvSpPr>
        <p:spPr>
          <a:xfrm>
            <a:off x="3203575" y="5949950"/>
            <a:ext cx="3168650" cy="698500"/>
          </a:xfrm>
          <a:prstGeom prst="rect">
            <a:avLst/>
          </a:prstGeom>
          <a:noFill/>
        </p:spPr>
        <p:txBody>
          <a:bodyPr>
            <a:spAutoFit/>
          </a:bodyPr>
          <a:lstStyle/>
          <a:p>
            <a:pPr marL="449580" algn="just">
              <a:lnSpc>
                <a:spcPct val="150000"/>
              </a:lnSpc>
              <a:defRPr/>
            </a:pPr>
            <a:r>
              <a:rPr lang="es-ES" sz="1400" dirty="0">
                <a:latin typeface="+mj-lt"/>
                <a:cs typeface="Times New Roman" panose="02020603050405020304" pitchFamily="18" charset="0"/>
              </a:rPr>
              <a:t>R: Rodríguez Ortiz</a:t>
            </a:r>
          </a:p>
          <a:p>
            <a:pPr marL="449580" algn="just">
              <a:lnSpc>
                <a:spcPct val="150000"/>
              </a:lnSpc>
              <a:defRPr/>
            </a:pPr>
            <a:r>
              <a:rPr lang="es-ES" sz="1400" dirty="0">
                <a:latin typeface="+mj-lt"/>
                <a:cs typeface="Times New Roman" panose="02020603050405020304" pitchFamily="18" charset="0"/>
              </a:rPr>
              <a:t>D. et al: </a:t>
            </a:r>
            <a:r>
              <a:rPr lang="es-ES" sz="1400" dirty="0" err="1">
                <a:latin typeface="+mj-lt"/>
                <a:cs typeface="Times New Roman" panose="02020603050405020304" pitchFamily="18" charset="0"/>
              </a:rPr>
              <a:t>Dhowian</a:t>
            </a:r>
            <a:r>
              <a:rPr lang="es-ES" sz="1400" dirty="0">
                <a:latin typeface="+mj-lt"/>
                <a:cs typeface="Times New Roman" panose="02020603050405020304" pitchFamily="18" charset="0"/>
              </a:rPr>
              <a:t> y otros</a:t>
            </a:r>
          </a:p>
        </p:txBody>
      </p:sp>
      <p:sp>
        <p:nvSpPr>
          <p:cNvPr id="5" name="Flecha: a la derecha 4">
            <a:hlinkClick r:id="rId3" action="ppaction://hlinksldjump"/>
            <a:extLst>
              <a:ext uri="{FF2B5EF4-FFF2-40B4-BE49-F238E27FC236}">
                <a16:creationId xmlns:a16="http://schemas.microsoft.com/office/drawing/2014/main" id="{A05FC52D-3CE7-2DB2-BEF6-A71C19DAB31E}"/>
              </a:ext>
            </a:extLst>
          </p:cNvPr>
          <p:cNvSpPr/>
          <p:nvPr/>
        </p:nvSpPr>
        <p:spPr>
          <a:xfrm rot="10800000">
            <a:off x="8701088" y="6524625"/>
            <a:ext cx="192087" cy="1889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6">
            <a:extLst>
              <a:ext uri="{FF2B5EF4-FFF2-40B4-BE49-F238E27FC236}">
                <a16:creationId xmlns:a16="http://schemas.microsoft.com/office/drawing/2014/main" id="{9DCF2E7E-A07E-99F1-4AF1-747B3CBF7818}"/>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INGENIERÍA GEOTÉCNICA Y ESTRUCTURAL</a:t>
            </a:r>
            <a:endParaRPr lang="es-ES_tradnl" altLang="es-AR" sz="2500" b="1">
              <a:latin typeface="Tw Cen MT" panose="020B0602020104020603" pitchFamily="34" charset="0"/>
            </a:endParaRPr>
          </a:p>
        </p:txBody>
      </p:sp>
      <p:sp>
        <p:nvSpPr>
          <p:cNvPr id="46083" name="CuadroTexto 31">
            <a:extLst>
              <a:ext uri="{FF2B5EF4-FFF2-40B4-BE49-F238E27FC236}">
                <a16:creationId xmlns:a16="http://schemas.microsoft.com/office/drawing/2014/main" id="{567570B8-D5A4-C115-8936-3CAAD7E2FD3B}"/>
              </a:ext>
            </a:extLst>
          </p:cNvPr>
          <p:cNvSpPr txBox="1">
            <a:spLocks noChangeArrowheads="1"/>
          </p:cNvSpPr>
          <p:nvPr/>
        </p:nvSpPr>
        <p:spPr bwMode="auto">
          <a:xfrm>
            <a:off x="395288" y="6237288"/>
            <a:ext cx="8424862"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49263">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lnSpc>
                <a:spcPct val="150000"/>
              </a:lnSpc>
            </a:pPr>
            <a:r>
              <a:rPr lang="es-ES" altLang="es-ES">
                <a:cs typeface="Times New Roman" panose="02020603050405020304" pitchFamily="18" charset="0"/>
              </a:rPr>
              <a:t>Manual del Cuerpo de Ingenieros de los Estados Unidos, 1990</a:t>
            </a:r>
          </a:p>
        </p:txBody>
      </p:sp>
      <p:sp>
        <p:nvSpPr>
          <p:cNvPr id="4" name="CuadroTexto 3">
            <a:hlinkClick r:id="rId2" action="ppaction://hlinksldjump"/>
            <a:extLst>
              <a:ext uri="{FF2B5EF4-FFF2-40B4-BE49-F238E27FC236}">
                <a16:creationId xmlns:a16="http://schemas.microsoft.com/office/drawing/2014/main" id="{54E5710E-C215-A4A4-E27C-2E1D2D4DA13A}"/>
              </a:ext>
            </a:extLst>
          </p:cNvPr>
          <p:cNvSpPr txBox="1"/>
          <p:nvPr/>
        </p:nvSpPr>
        <p:spPr>
          <a:xfrm>
            <a:off x="323850" y="1690688"/>
            <a:ext cx="8712200" cy="369887"/>
          </a:xfrm>
          <a:prstGeom prst="rect">
            <a:avLst/>
          </a:prstGeom>
          <a:noFill/>
          <a:ln w="12700">
            <a:noFill/>
          </a:ln>
        </p:spPr>
        <p:txBody>
          <a:bodyPr>
            <a:spAutoFit/>
          </a:bodyPr>
          <a:lstStyle/>
          <a:p>
            <a:pPr marL="36000" lvl="1" indent="-285750" algn="just" eaLnBrk="1" hangingPunct="1">
              <a:buFont typeface="Symbol" panose="05050102010706020507" pitchFamily="18" charset="2"/>
              <a:buChar char=""/>
              <a:tabLst>
                <a:tab pos="450215" algn="l"/>
                <a:tab pos="630555" algn="l"/>
                <a:tab pos="1136015" algn="l"/>
              </a:tabLst>
              <a:defRPr/>
            </a:pPr>
            <a:r>
              <a:rPr lang="es-ES_tradnl" dirty="0">
                <a:solidFill>
                  <a:srgbClr val="FF0000"/>
                </a:solidFill>
                <a:latin typeface="+mj-lt"/>
              </a:rPr>
              <a:t>Evaluación de los cambios de humedad y del espesor de la capa activa.</a:t>
            </a:r>
            <a:endParaRPr lang="es-ES" dirty="0">
              <a:solidFill>
                <a:srgbClr val="FF0000"/>
              </a:solidFill>
              <a:latin typeface="+mj-lt"/>
            </a:endParaRPr>
          </a:p>
        </p:txBody>
      </p:sp>
      <p:pic>
        <p:nvPicPr>
          <p:cNvPr id="46085" name="Imagen 4">
            <a:extLst>
              <a:ext uri="{FF2B5EF4-FFF2-40B4-BE49-F238E27FC236}">
                <a16:creationId xmlns:a16="http://schemas.microsoft.com/office/drawing/2014/main" id="{C73AAD1B-542C-2550-4302-8E946027DE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203" t="-2782" r="10728" b="4865"/>
          <a:stretch>
            <a:fillRect/>
          </a:stretch>
        </p:blipFill>
        <p:spPr bwMode="auto">
          <a:xfrm>
            <a:off x="611188" y="2133600"/>
            <a:ext cx="7997825"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lecha: a la derecha 1">
            <a:hlinkClick r:id="rId2" action="ppaction://hlinksldjump"/>
            <a:extLst>
              <a:ext uri="{FF2B5EF4-FFF2-40B4-BE49-F238E27FC236}">
                <a16:creationId xmlns:a16="http://schemas.microsoft.com/office/drawing/2014/main" id="{0D7DCA14-384F-89B8-E47B-C81CCAA0D345}"/>
              </a:ext>
            </a:extLst>
          </p:cNvPr>
          <p:cNvSpPr/>
          <p:nvPr/>
        </p:nvSpPr>
        <p:spPr>
          <a:xfrm rot="10800000">
            <a:off x="8701088" y="6524625"/>
            <a:ext cx="192087" cy="1889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6">
            <a:extLst>
              <a:ext uri="{FF2B5EF4-FFF2-40B4-BE49-F238E27FC236}">
                <a16:creationId xmlns:a16="http://schemas.microsoft.com/office/drawing/2014/main" id="{374CC6F2-5D03-7055-96D2-D7E407310CBE}"/>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INGENIERÍA GEOTÉCNICA Y ESTRUCTURAL</a:t>
            </a:r>
            <a:endParaRPr lang="es-ES_tradnl" altLang="es-AR" sz="2500" b="1">
              <a:latin typeface="Tw Cen MT" panose="020B0602020104020603" pitchFamily="34" charset="0"/>
            </a:endParaRPr>
          </a:p>
        </p:txBody>
      </p:sp>
      <p:sp>
        <p:nvSpPr>
          <p:cNvPr id="2" name="CuadroTexto 1">
            <a:hlinkClick r:id="rId2" action="ppaction://hlinksldjump"/>
            <a:extLst>
              <a:ext uri="{FF2B5EF4-FFF2-40B4-BE49-F238E27FC236}">
                <a16:creationId xmlns:a16="http://schemas.microsoft.com/office/drawing/2014/main" id="{A39CFEF1-CC8F-F23D-FAE1-0E888A4BA561}"/>
              </a:ext>
            </a:extLst>
          </p:cNvPr>
          <p:cNvSpPr txBox="1"/>
          <p:nvPr/>
        </p:nvSpPr>
        <p:spPr>
          <a:xfrm>
            <a:off x="395288" y="1763713"/>
            <a:ext cx="8713787" cy="369887"/>
          </a:xfrm>
          <a:prstGeom prst="rect">
            <a:avLst/>
          </a:prstGeom>
          <a:noFill/>
          <a:ln w="12700">
            <a:noFill/>
          </a:ln>
        </p:spPr>
        <p:txBody>
          <a:bodyPr>
            <a:spAutoFit/>
          </a:bodyPr>
          <a:lstStyle/>
          <a:p>
            <a:pPr marL="36000" lvl="1" indent="-285750" algn="just" eaLnBrk="1" hangingPunct="1">
              <a:buFont typeface="Symbol" panose="05050102010706020507" pitchFamily="18" charset="2"/>
              <a:buChar char=""/>
              <a:tabLst>
                <a:tab pos="450215" algn="l"/>
                <a:tab pos="630555" algn="l"/>
                <a:tab pos="1136015" algn="l"/>
              </a:tabLst>
              <a:defRPr/>
            </a:pPr>
            <a:r>
              <a:rPr lang="es-ES_tradnl" dirty="0">
                <a:solidFill>
                  <a:srgbClr val="FF0000"/>
                </a:solidFill>
                <a:latin typeface="+mj-lt"/>
              </a:rPr>
              <a:t>Cuantificación del hinchamiento y de la presión de expansión.</a:t>
            </a:r>
            <a:endParaRPr lang="es-ES" dirty="0">
              <a:solidFill>
                <a:srgbClr val="FF0000"/>
              </a:solidFill>
              <a:latin typeface="+mj-lt"/>
            </a:endParaRPr>
          </a:p>
        </p:txBody>
      </p:sp>
      <p:sp>
        <p:nvSpPr>
          <p:cNvPr id="5" name="1 Rectángulo">
            <a:extLst>
              <a:ext uri="{FF2B5EF4-FFF2-40B4-BE49-F238E27FC236}">
                <a16:creationId xmlns:a16="http://schemas.microsoft.com/office/drawing/2014/main" id="{EC4E6E92-B291-AC41-B324-B0A2EDF59801}"/>
              </a:ext>
            </a:extLst>
          </p:cNvPr>
          <p:cNvSpPr>
            <a:spLocks noChangeArrowheads="1"/>
          </p:cNvSpPr>
          <p:nvPr/>
        </p:nvSpPr>
        <p:spPr bwMode="auto">
          <a:xfrm>
            <a:off x="395288" y="2205038"/>
            <a:ext cx="8424862" cy="36988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defRPr/>
            </a:pPr>
            <a:r>
              <a:rPr lang="es-ES_tradnl" b="1" dirty="0">
                <a:latin typeface="+mj-lt"/>
              </a:rPr>
              <a:t>Métodos indirectos</a:t>
            </a:r>
            <a:endParaRPr lang="es-AR" altLang="es-AR" b="1" dirty="0">
              <a:latin typeface="+mj-lt"/>
            </a:endParaRPr>
          </a:p>
        </p:txBody>
      </p:sp>
      <p:pic>
        <p:nvPicPr>
          <p:cNvPr id="47109" name="Imagen 27">
            <a:extLst>
              <a:ext uri="{FF2B5EF4-FFF2-40B4-BE49-F238E27FC236}">
                <a16:creationId xmlns:a16="http://schemas.microsoft.com/office/drawing/2014/main" id="{E4A5ED1B-60D8-6652-0665-C37FAC43A4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212" r="11787"/>
          <a:stretch>
            <a:fillRect/>
          </a:stretch>
        </p:blipFill>
        <p:spPr bwMode="auto">
          <a:xfrm>
            <a:off x="900113" y="2781300"/>
            <a:ext cx="7272337" cy="347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6">
            <a:extLst>
              <a:ext uri="{FF2B5EF4-FFF2-40B4-BE49-F238E27FC236}">
                <a16:creationId xmlns:a16="http://schemas.microsoft.com/office/drawing/2014/main" id="{2C90852C-CFA3-733C-20D1-61C3B326C02F}"/>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INGENIERÍA GEOTÉCNICA Y ESTRUCTURAL</a:t>
            </a:r>
            <a:endParaRPr lang="es-ES_tradnl" altLang="es-AR" sz="2500" b="1">
              <a:latin typeface="Tw Cen MT" panose="020B0602020104020603" pitchFamily="34" charset="0"/>
            </a:endParaRPr>
          </a:p>
        </p:txBody>
      </p:sp>
      <p:sp>
        <p:nvSpPr>
          <p:cNvPr id="2" name="CuadroTexto 1">
            <a:hlinkClick r:id="rId2" action="ppaction://hlinksldjump"/>
            <a:extLst>
              <a:ext uri="{FF2B5EF4-FFF2-40B4-BE49-F238E27FC236}">
                <a16:creationId xmlns:a16="http://schemas.microsoft.com/office/drawing/2014/main" id="{2F7E042D-7B9D-3B7D-AA6A-D4895A5D0799}"/>
              </a:ext>
            </a:extLst>
          </p:cNvPr>
          <p:cNvSpPr txBox="1"/>
          <p:nvPr/>
        </p:nvSpPr>
        <p:spPr>
          <a:xfrm>
            <a:off x="395288" y="1763713"/>
            <a:ext cx="8713787" cy="369887"/>
          </a:xfrm>
          <a:prstGeom prst="rect">
            <a:avLst/>
          </a:prstGeom>
          <a:noFill/>
          <a:ln w="12700">
            <a:noFill/>
          </a:ln>
        </p:spPr>
        <p:txBody>
          <a:bodyPr>
            <a:spAutoFit/>
          </a:bodyPr>
          <a:lstStyle/>
          <a:p>
            <a:pPr marL="36000" lvl="1" indent="-285750" algn="just" eaLnBrk="1" hangingPunct="1">
              <a:buFont typeface="Symbol" panose="05050102010706020507" pitchFamily="18" charset="2"/>
              <a:buChar char=""/>
              <a:tabLst>
                <a:tab pos="450215" algn="l"/>
                <a:tab pos="630555" algn="l"/>
                <a:tab pos="1136015" algn="l"/>
              </a:tabLst>
              <a:defRPr/>
            </a:pPr>
            <a:r>
              <a:rPr lang="es-ES_tradnl" dirty="0">
                <a:solidFill>
                  <a:srgbClr val="FF0000"/>
                </a:solidFill>
                <a:latin typeface="+mj-lt"/>
              </a:rPr>
              <a:t>Cuantificación del hinchamiento y de la presión de expansión.</a:t>
            </a:r>
            <a:endParaRPr lang="es-ES" dirty="0">
              <a:solidFill>
                <a:srgbClr val="FF0000"/>
              </a:solidFill>
              <a:latin typeface="+mj-lt"/>
            </a:endParaRPr>
          </a:p>
        </p:txBody>
      </p:sp>
      <p:sp>
        <p:nvSpPr>
          <p:cNvPr id="5" name="1 Rectángulo">
            <a:extLst>
              <a:ext uri="{FF2B5EF4-FFF2-40B4-BE49-F238E27FC236}">
                <a16:creationId xmlns:a16="http://schemas.microsoft.com/office/drawing/2014/main" id="{8106656F-9B79-EA70-77C7-DBEA97F78BA2}"/>
              </a:ext>
            </a:extLst>
          </p:cNvPr>
          <p:cNvSpPr>
            <a:spLocks noChangeArrowheads="1"/>
          </p:cNvSpPr>
          <p:nvPr/>
        </p:nvSpPr>
        <p:spPr bwMode="auto">
          <a:xfrm>
            <a:off x="395288" y="2133600"/>
            <a:ext cx="8424862" cy="369888"/>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defRPr/>
            </a:pPr>
            <a:r>
              <a:rPr lang="es-ES_tradnl" b="1" dirty="0">
                <a:latin typeface="+mj-lt"/>
              </a:rPr>
              <a:t>Métodos directos</a:t>
            </a:r>
            <a:endParaRPr lang="es-AR" altLang="es-AR" b="1" dirty="0">
              <a:latin typeface="+mj-lt"/>
            </a:endParaRPr>
          </a:p>
        </p:txBody>
      </p:sp>
      <p:pic>
        <p:nvPicPr>
          <p:cNvPr id="48133" name="Imagen 3">
            <a:extLst>
              <a:ext uri="{FF2B5EF4-FFF2-40B4-BE49-F238E27FC236}">
                <a16:creationId xmlns:a16="http://schemas.microsoft.com/office/drawing/2014/main" id="{D89C1963-E44F-0B92-442D-DE5E5564F2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2565400"/>
            <a:ext cx="8066088"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4" name="CuadroTexto 6">
            <a:extLst>
              <a:ext uri="{FF2B5EF4-FFF2-40B4-BE49-F238E27FC236}">
                <a16:creationId xmlns:a16="http://schemas.microsoft.com/office/drawing/2014/main" id="{D8059B37-56C1-301D-0A30-DDBE417C758E}"/>
              </a:ext>
            </a:extLst>
          </p:cNvPr>
          <p:cNvSpPr txBox="1">
            <a:spLocks noChangeArrowheads="1"/>
          </p:cNvSpPr>
          <p:nvPr/>
        </p:nvSpPr>
        <p:spPr bwMode="auto">
          <a:xfrm>
            <a:off x="395288" y="6237288"/>
            <a:ext cx="8424862"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49263">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lnSpc>
                <a:spcPct val="150000"/>
              </a:lnSpc>
            </a:pPr>
            <a:r>
              <a:rPr lang="es-ES" altLang="es-ES">
                <a:cs typeface="Times New Roman" panose="02020603050405020304" pitchFamily="18" charset="0"/>
              </a:rPr>
              <a:t>Método del Cuerpo de Ingenieros de los Estados Unidos, 1965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6">
            <a:extLst>
              <a:ext uri="{FF2B5EF4-FFF2-40B4-BE49-F238E27FC236}">
                <a16:creationId xmlns:a16="http://schemas.microsoft.com/office/drawing/2014/main" id="{2860F872-6308-0F36-9EDD-D171020BCA27}"/>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INGENIERÍA GEOTÉCNICA Y ESTRUCTURAL</a:t>
            </a:r>
            <a:endParaRPr lang="es-ES_tradnl" altLang="es-AR" sz="2500" b="1">
              <a:latin typeface="Tw Cen MT" panose="020B0602020104020603" pitchFamily="34" charset="0"/>
            </a:endParaRPr>
          </a:p>
        </p:txBody>
      </p:sp>
      <p:sp>
        <p:nvSpPr>
          <p:cNvPr id="2" name="CuadroTexto 1">
            <a:hlinkClick r:id="rId2" action="ppaction://hlinksldjump"/>
            <a:extLst>
              <a:ext uri="{FF2B5EF4-FFF2-40B4-BE49-F238E27FC236}">
                <a16:creationId xmlns:a16="http://schemas.microsoft.com/office/drawing/2014/main" id="{E6B93613-AB27-F4CD-A634-03114816992E}"/>
              </a:ext>
            </a:extLst>
          </p:cNvPr>
          <p:cNvSpPr txBox="1"/>
          <p:nvPr/>
        </p:nvSpPr>
        <p:spPr>
          <a:xfrm>
            <a:off x="395288" y="1700213"/>
            <a:ext cx="8713787" cy="369887"/>
          </a:xfrm>
          <a:prstGeom prst="rect">
            <a:avLst/>
          </a:prstGeom>
          <a:noFill/>
          <a:ln w="12700">
            <a:noFill/>
          </a:ln>
        </p:spPr>
        <p:txBody>
          <a:bodyPr>
            <a:spAutoFit/>
          </a:bodyPr>
          <a:lstStyle/>
          <a:p>
            <a:pPr marL="36000" lvl="1" indent="-285750" algn="just" eaLnBrk="1" hangingPunct="1">
              <a:buFont typeface="Symbol" panose="05050102010706020507" pitchFamily="18" charset="2"/>
              <a:buChar char=""/>
              <a:tabLst>
                <a:tab pos="450215" algn="l"/>
                <a:tab pos="630555" algn="l"/>
                <a:tab pos="1136015" algn="l"/>
              </a:tabLst>
              <a:defRPr/>
            </a:pPr>
            <a:r>
              <a:rPr lang="es-ES_tradnl" dirty="0">
                <a:solidFill>
                  <a:srgbClr val="FF0000"/>
                </a:solidFill>
                <a:latin typeface="+mj-lt"/>
              </a:rPr>
              <a:t>Cuantificación del hinchamiento y de la presión de expansión.</a:t>
            </a:r>
            <a:endParaRPr lang="es-ES" dirty="0">
              <a:solidFill>
                <a:srgbClr val="FF0000"/>
              </a:solidFill>
              <a:latin typeface="+mj-lt"/>
            </a:endParaRPr>
          </a:p>
        </p:txBody>
      </p:sp>
      <p:sp>
        <p:nvSpPr>
          <p:cNvPr id="5" name="1 Rectángulo">
            <a:extLst>
              <a:ext uri="{FF2B5EF4-FFF2-40B4-BE49-F238E27FC236}">
                <a16:creationId xmlns:a16="http://schemas.microsoft.com/office/drawing/2014/main" id="{A58D784D-A585-471D-B8AD-DC1902F229BD}"/>
              </a:ext>
            </a:extLst>
          </p:cNvPr>
          <p:cNvSpPr>
            <a:spLocks noChangeArrowheads="1"/>
          </p:cNvSpPr>
          <p:nvPr/>
        </p:nvSpPr>
        <p:spPr bwMode="auto">
          <a:xfrm>
            <a:off x="395288" y="2133600"/>
            <a:ext cx="8424862" cy="369888"/>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defRPr/>
            </a:pPr>
            <a:r>
              <a:rPr lang="es-ES_tradnl" b="1" dirty="0">
                <a:latin typeface="+mj-lt"/>
              </a:rPr>
              <a:t>Métodos directos</a:t>
            </a:r>
            <a:endParaRPr lang="es-AR" altLang="es-AR" b="1" dirty="0">
              <a:latin typeface="+mj-lt"/>
            </a:endParaRPr>
          </a:p>
        </p:txBody>
      </p:sp>
      <p:sp>
        <p:nvSpPr>
          <p:cNvPr id="49157" name="CuadroTexto 6">
            <a:extLst>
              <a:ext uri="{FF2B5EF4-FFF2-40B4-BE49-F238E27FC236}">
                <a16:creationId xmlns:a16="http://schemas.microsoft.com/office/drawing/2014/main" id="{78C75D0E-B65E-93A8-7DE6-94D4930A0D68}"/>
              </a:ext>
            </a:extLst>
          </p:cNvPr>
          <p:cNvSpPr txBox="1">
            <a:spLocks noChangeArrowheads="1"/>
          </p:cNvSpPr>
          <p:nvPr/>
        </p:nvSpPr>
        <p:spPr bwMode="auto">
          <a:xfrm>
            <a:off x="-107950" y="5949950"/>
            <a:ext cx="8424863"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49263">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s-ES" altLang="es-ES">
                <a:cs typeface="Times New Roman" panose="02020603050405020304" pitchFamily="18" charset="0"/>
              </a:rPr>
              <a:t>Sridharan, Rao y Sivapullaiah, 1986 – Método II</a:t>
            </a:r>
          </a:p>
          <a:p>
            <a:pPr algn="ctr">
              <a:lnSpc>
                <a:spcPct val="150000"/>
              </a:lnSpc>
            </a:pPr>
            <a:r>
              <a:rPr lang="es-ES" altLang="es-ES">
                <a:cs typeface="Times New Roman" panose="02020603050405020304" pitchFamily="18" charset="0"/>
              </a:rPr>
              <a:t>Laboratorio G&amp;A - 2002  </a:t>
            </a:r>
          </a:p>
        </p:txBody>
      </p:sp>
      <p:sp>
        <p:nvSpPr>
          <p:cNvPr id="49158" name="Rectangle 2">
            <a:extLst>
              <a:ext uri="{FF2B5EF4-FFF2-40B4-BE49-F238E27FC236}">
                <a16:creationId xmlns:a16="http://schemas.microsoft.com/office/drawing/2014/main" id="{54F29368-59E2-D69C-0D83-9D2EB6D45F39}"/>
              </a:ext>
            </a:extLst>
          </p:cNvPr>
          <p:cNvSpPr>
            <a:spLocks noChangeArrowheads="1"/>
          </p:cNvSpPr>
          <p:nvPr/>
        </p:nvSpPr>
        <p:spPr bwMode="auto">
          <a:xfrm>
            <a:off x="684213" y="25050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s-ES" altLang="es-ES"/>
          </a:p>
        </p:txBody>
      </p:sp>
      <p:graphicFrame>
        <p:nvGraphicFramePr>
          <p:cNvPr id="49159" name="Objeto 7">
            <a:extLst>
              <a:ext uri="{FF2B5EF4-FFF2-40B4-BE49-F238E27FC236}">
                <a16:creationId xmlns:a16="http://schemas.microsoft.com/office/drawing/2014/main" id="{51C4579B-CD07-2244-4D4A-EF09314072D3}"/>
              </a:ext>
            </a:extLst>
          </p:cNvPr>
          <p:cNvGraphicFramePr>
            <a:graphicFrameLocks noChangeAspect="1"/>
          </p:cNvGraphicFramePr>
          <p:nvPr/>
        </p:nvGraphicFramePr>
        <p:xfrm>
          <a:off x="1042988" y="2492375"/>
          <a:ext cx="6934200" cy="3444875"/>
        </p:xfrm>
        <a:graphic>
          <a:graphicData uri="http://schemas.openxmlformats.org/presentationml/2006/ole">
            <mc:AlternateContent xmlns:mc="http://schemas.openxmlformats.org/markup-compatibility/2006">
              <mc:Choice xmlns:v="urn:schemas-microsoft-com:vml" Requires="v">
                <p:oleObj name="Chart" r:id="rId3" imgW="4467225" imgH="2219325" progId="Excel.Chart.8">
                  <p:embed/>
                </p:oleObj>
              </mc:Choice>
              <mc:Fallback>
                <p:oleObj name="Chart" r:id="rId3" imgW="4467225" imgH="2219325" progId="Excel.Chart.8">
                  <p:embed/>
                  <p:pic>
                    <p:nvPicPr>
                      <p:cNvPr id="0" name="Objeto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2988" y="2492375"/>
                        <a:ext cx="6934200" cy="344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Flecha: a la derecha 8">
            <a:hlinkClick r:id="rId2" action="ppaction://hlinksldjump"/>
            <a:extLst>
              <a:ext uri="{FF2B5EF4-FFF2-40B4-BE49-F238E27FC236}">
                <a16:creationId xmlns:a16="http://schemas.microsoft.com/office/drawing/2014/main" id="{0D8DCE63-477C-04A8-099F-BDA5A59B1877}"/>
              </a:ext>
            </a:extLst>
          </p:cNvPr>
          <p:cNvSpPr/>
          <p:nvPr/>
        </p:nvSpPr>
        <p:spPr>
          <a:xfrm rot="10800000">
            <a:off x="8701088" y="6524625"/>
            <a:ext cx="192087" cy="1889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Rectángulo">
            <a:extLst>
              <a:ext uri="{FF2B5EF4-FFF2-40B4-BE49-F238E27FC236}">
                <a16:creationId xmlns:a16="http://schemas.microsoft.com/office/drawing/2014/main" id="{E24AD233-4F21-260D-4562-88127A88742F}"/>
              </a:ext>
            </a:extLst>
          </p:cNvPr>
          <p:cNvSpPr>
            <a:spLocks noChangeArrowheads="1"/>
          </p:cNvSpPr>
          <p:nvPr/>
        </p:nvSpPr>
        <p:spPr bwMode="auto">
          <a:xfrm>
            <a:off x="611188" y="1730375"/>
            <a:ext cx="8137525"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endParaRPr lang="es-ES_tradnl" altLang="es-AR" b="1">
              <a:solidFill>
                <a:srgbClr val="7030A0"/>
              </a:solidFill>
            </a:endParaRPr>
          </a:p>
          <a:p>
            <a:pPr algn="just" eaLnBrk="1" hangingPunct="1"/>
            <a:r>
              <a:rPr lang="es-ES_tradnl" altLang="es-AR" b="1"/>
              <a:t>Desde la Ingeniería Geotécnica</a:t>
            </a:r>
          </a:p>
          <a:p>
            <a:pPr algn="just" eaLnBrk="1" hangingPunct="1"/>
            <a:endParaRPr lang="es-ES_tradnl" altLang="es-AR" b="1">
              <a:solidFill>
                <a:srgbClr val="7030A0"/>
              </a:solidFill>
            </a:endParaRPr>
          </a:p>
          <a:p>
            <a:pPr algn="just" eaLnBrk="1" hangingPunct="1"/>
            <a:r>
              <a:rPr lang="es-ES_tradnl" altLang="es-AR" b="1">
                <a:solidFill>
                  <a:srgbClr val="7030A0"/>
                </a:solidFill>
              </a:rPr>
              <a:t>Se requiere la comprensión del fenómeno de las variaciones volumétricas y de los factores que lo condicionan y a partir de ello, la identificación y predicción de comportamiento. </a:t>
            </a:r>
            <a:endParaRPr lang="es-ES_tradnl" altLang="es-AR"/>
          </a:p>
        </p:txBody>
      </p:sp>
      <p:sp>
        <p:nvSpPr>
          <p:cNvPr id="3" name="2 Rectángulo">
            <a:extLst>
              <a:ext uri="{FF2B5EF4-FFF2-40B4-BE49-F238E27FC236}">
                <a16:creationId xmlns:a16="http://schemas.microsoft.com/office/drawing/2014/main" id="{43FE12F4-F993-9A8D-171D-1574D0CFC441}"/>
              </a:ext>
            </a:extLst>
          </p:cNvPr>
          <p:cNvSpPr/>
          <p:nvPr/>
        </p:nvSpPr>
        <p:spPr>
          <a:xfrm>
            <a:off x="468313" y="2554288"/>
            <a:ext cx="8280400" cy="990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5" name="4 Rectángulo">
            <a:extLst>
              <a:ext uri="{FF2B5EF4-FFF2-40B4-BE49-F238E27FC236}">
                <a16:creationId xmlns:a16="http://schemas.microsoft.com/office/drawing/2014/main" id="{7D72E366-F10A-84D6-BB8E-40DD010581B5}"/>
              </a:ext>
            </a:extLst>
          </p:cNvPr>
          <p:cNvSpPr/>
          <p:nvPr/>
        </p:nvSpPr>
        <p:spPr>
          <a:xfrm>
            <a:off x="468313" y="4652963"/>
            <a:ext cx="8280400" cy="93662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8" name="1 Rectángulo">
            <a:extLst>
              <a:ext uri="{FF2B5EF4-FFF2-40B4-BE49-F238E27FC236}">
                <a16:creationId xmlns:a16="http://schemas.microsoft.com/office/drawing/2014/main" id="{069476DE-3598-F058-B0BE-3BD3245C1112}"/>
              </a:ext>
            </a:extLst>
          </p:cNvPr>
          <p:cNvSpPr>
            <a:spLocks noChangeArrowheads="1"/>
          </p:cNvSpPr>
          <p:nvPr/>
        </p:nvSpPr>
        <p:spPr bwMode="auto">
          <a:xfrm>
            <a:off x="611188" y="3284538"/>
            <a:ext cx="8137525" cy="258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endParaRPr lang="es-ES_tradnl" altLang="es-AR" b="1">
              <a:solidFill>
                <a:srgbClr val="7030A0"/>
              </a:solidFill>
            </a:endParaRPr>
          </a:p>
          <a:p>
            <a:pPr algn="just" eaLnBrk="1" hangingPunct="1"/>
            <a:endParaRPr lang="es-ES_tradnl" altLang="es-AR" b="1"/>
          </a:p>
          <a:p>
            <a:pPr algn="just" eaLnBrk="1" hangingPunct="1"/>
            <a:endParaRPr lang="es-ES_tradnl" altLang="es-AR" b="1"/>
          </a:p>
          <a:p>
            <a:pPr algn="just" eaLnBrk="1" hangingPunct="1"/>
            <a:r>
              <a:rPr lang="es-ES_tradnl" altLang="es-AR" b="1"/>
              <a:t>Desde la Ingeniería Estructural</a:t>
            </a:r>
          </a:p>
          <a:p>
            <a:pPr algn="just" eaLnBrk="1" hangingPunct="1"/>
            <a:endParaRPr lang="es-ES_tradnl" altLang="es-AR" b="1"/>
          </a:p>
          <a:p>
            <a:pPr algn="just" eaLnBrk="1" hangingPunct="1"/>
            <a:r>
              <a:rPr lang="es-ES_tradnl" altLang="es-AR" b="1">
                <a:solidFill>
                  <a:srgbClr val="7030A0"/>
                </a:solidFill>
              </a:rPr>
              <a:t>Se requiere la comprensión de los fenómenos de interacción, la aceptación y cuantificación de la variabilidad de las condiciones de borde, y el proyecto estructural consecuente.</a:t>
            </a:r>
            <a:endParaRPr lang="es-ES_tradnl" altLang="es-AR"/>
          </a:p>
          <a:p>
            <a:pPr algn="just" eaLnBrk="1" hangingPunct="1"/>
            <a:endParaRPr lang="es-AR" altLang="es-AR"/>
          </a:p>
        </p:txBody>
      </p:sp>
      <p:sp>
        <p:nvSpPr>
          <p:cNvPr id="50182" name="Rectangle 6">
            <a:extLst>
              <a:ext uri="{FF2B5EF4-FFF2-40B4-BE49-F238E27FC236}">
                <a16:creationId xmlns:a16="http://schemas.microsoft.com/office/drawing/2014/main" id="{55612490-684B-5685-60C7-A3546EC5ADDF}"/>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INGENIERÍA GEOTÉCNICA Y ESTRUCTURAL</a:t>
            </a:r>
            <a:endParaRPr lang="es-ES_tradnl" altLang="es-AR" sz="2500" b="1">
              <a:latin typeface="Tw Cen MT" panose="020B0602020104020603" pitchFamily="34" charset="0"/>
            </a:endParaRPr>
          </a:p>
        </p:txBody>
      </p:sp>
      <p:cxnSp>
        <p:nvCxnSpPr>
          <p:cNvPr id="2" name="Conector recto 1">
            <a:extLst>
              <a:ext uri="{FF2B5EF4-FFF2-40B4-BE49-F238E27FC236}">
                <a16:creationId xmlns:a16="http://schemas.microsoft.com/office/drawing/2014/main" id="{44A86FAE-E00B-55A0-B90C-D25FC82C8042}"/>
              </a:ext>
            </a:extLst>
          </p:cNvPr>
          <p:cNvCxnSpPr>
            <a:cxnSpLocks/>
          </p:cNvCxnSpPr>
          <p:nvPr/>
        </p:nvCxnSpPr>
        <p:spPr>
          <a:xfrm>
            <a:off x="2471738" y="5013325"/>
            <a:ext cx="5616575"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Conector recto 5">
            <a:extLst>
              <a:ext uri="{FF2B5EF4-FFF2-40B4-BE49-F238E27FC236}">
                <a16:creationId xmlns:a16="http://schemas.microsoft.com/office/drawing/2014/main" id="{E1FD0759-344E-93D4-4F14-8231BB3FE5C4}"/>
              </a:ext>
            </a:extLst>
          </p:cNvPr>
          <p:cNvCxnSpPr>
            <a:cxnSpLocks/>
          </p:cNvCxnSpPr>
          <p:nvPr/>
        </p:nvCxnSpPr>
        <p:spPr>
          <a:xfrm>
            <a:off x="682625" y="5229225"/>
            <a:ext cx="7993063"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Conector recto 8">
            <a:extLst>
              <a:ext uri="{FF2B5EF4-FFF2-40B4-BE49-F238E27FC236}">
                <a16:creationId xmlns:a16="http://schemas.microsoft.com/office/drawing/2014/main" id="{A8BF7957-1CE5-D56B-3490-9DDDFA2487C6}"/>
              </a:ext>
            </a:extLst>
          </p:cNvPr>
          <p:cNvCxnSpPr>
            <a:cxnSpLocks/>
          </p:cNvCxnSpPr>
          <p:nvPr/>
        </p:nvCxnSpPr>
        <p:spPr>
          <a:xfrm>
            <a:off x="684213" y="5516563"/>
            <a:ext cx="64770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Conector recto 10">
            <a:extLst>
              <a:ext uri="{FF2B5EF4-FFF2-40B4-BE49-F238E27FC236}">
                <a16:creationId xmlns:a16="http://schemas.microsoft.com/office/drawing/2014/main" id="{BF935E17-B2DC-45A2-01BA-2174839A8728}"/>
              </a:ext>
            </a:extLst>
          </p:cNvPr>
          <p:cNvCxnSpPr>
            <a:cxnSpLocks/>
          </p:cNvCxnSpPr>
          <p:nvPr/>
        </p:nvCxnSpPr>
        <p:spPr>
          <a:xfrm>
            <a:off x="1906588" y="5516563"/>
            <a:ext cx="3673475"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6" presetClass="entr" presetSubtype="21"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inVertical)">
                                      <p:cBhvr>
                                        <p:cTn id="19" dur="500"/>
                                        <p:tgtEl>
                                          <p:spTgt spid="2"/>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6" presetClass="entr" presetSubtype="21"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arn(inVertical)">
                                      <p:cBhvr>
                                        <p:cTn id="24" dur="500"/>
                                        <p:tgtEl>
                                          <p:spTgt spid="6"/>
                                        </p:tgtEl>
                                      </p:cBhvr>
                                    </p:animEffect>
                                  </p:childTnLst>
                                </p:cTn>
                              </p:par>
                              <p:par>
                                <p:cTn id="25" presetID="16" presetClass="entr" presetSubtype="21"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6" presetClass="entr" presetSubtype="21"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7 CuadroTexto">
            <a:extLst>
              <a:ext uri="{FF2B5EF4-FFF2-40B4-BE49-F238E27FC236}">
                <a16:creationId xmlns:a16="http://schemas.microsoft.com/office/drawing/2014/main" id="{FBC7AB08-9CC6-1F72-584F-EC845B335881}"/>
              </a:ext>
            </a:extLst>
          </p:cNvPr>
          <p:cNvSpPr txBox="1">
            <a:spLocks noChangeArrowheads="1"/>
          </p:cNvSpPr>
          <p:nvPr/>
        </p:nvSpPr>
        <p:spPr bwMode="auto">
          <a:xfrm>
            <a:off x="828675" y="1739900"/>
            <a:ext cx="7848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2" rIns="91424" bIns="45712">
            <a:spAutoFit/>
          </a:bodyPr>
          <a:lstStyle>
            <a:lvl1pPr marL="406400" indent="-406400">
              <a:spcBef>
                <a:spcPts val="700"/>
              </a:spcBef>
              <a:buClr>
                <a:schemeClr val="accent2"/>
              </a:buClr>
              <a:buSzPct val="60000"/>
              <a:buFont typeface="Wingdings" panose="05000000000000000000" pitchFamily="2" charset="2"/>
              <a:buChar char=""/>
              <a:defRPr sz="2900">
                <a:solidFill>
                  <a:schemeClr val="tx1"/>
                </a:solidFill>
                <a:latin typeface="Arial" panose="020B0604020202020204"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Arial" panose="020B0604020202020204"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Arial" panose="020B0604020202020204" pitchFamily="34" charset="0"/>
              </a:defRPr>
            </a:lvl3pPr>
            <a:lvl4pPr marL="1600200" indent="-228600">
              <a:spcBef>
                <a:spcPts val="400"/>
              </a:spcBef>
              <a:buClr>
                <a:srgbClr val="E7BC29"/>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ts val="400"/>
              </a:spcBef>
              <a:buClr>
                <a:srgbClr val="D092A7"/>
              </a:buClr>
              <a:buSzPct val="6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9pPr>
          </a:lstStyle>
          <a:p>
            <a:pPr algn="just" eaLnBrk="1" hangingPunct="1">
              <a:spcBef>
                <a:spcPts val="300"/>
              </a:spcBef>
              <a:spcAft>
                <a:spcPts val="300"/>
              </a:spcAft>
              <a:buClrTx/>
              <a:buSzTx/>
              <a:buFontTx/>
              <a:buNone/>
            </a:pPr>
            <a:r>
              <a:rPr lang="es-ES" altLang="es-AR" sz="1800" b="1" dirty="0"/>
              <a:t>SISTEMAS DE FUNDACIÓN</a:t>
            </a:r>
            <a:endParaRPr lang="es-ES" altLang="es-AR" sz="1400" b="1" dirty="0"/>
          </a:p>
        </p:txBody>
      </p:sp>
      <p:pic>
        <p:nvPicPr>
          <p:cNvPr id="12291" name="9 Imagen" descr="http://4.bp.blogspot.com/-BpZRm8KvKXA/T8O2nohuuZI/AAAAAAAAEz0/qJ5KFWqfnoY/s400/3.jpg">
            <a:extLst>
              <a:ext uri="{FF2B5EF4-FFF2-40B4-BE49-F238E27FC236}">
                <a16:creationId xmlns:a16="http://schemas.microsoft.com/office/drawing/2014/main" id="{53D3C545-E687-3B78-2ABD-B064BC6FAC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3429000"/>
            <a:ext cx="3478212" cy="2490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10 Imagen" descr="http://4.bp.blogspot.com/-e04d_7oSc4w/T70rqhNbaVI/AAAAAAAACqE/qOvZYHK2AA8/s400/5.jpg">
            <a:extLst>
              <a:ext uri="{FF2B5EF4-FFF2-40B4-BE49-F238E27FC236}">
                <a16:creationId xmlns:a16="http://schemas.microsoft.com/office/drawing/2014/main" id="{49CF30D4-0E85-F255-9DF9-3AE57F161E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4825" y="3500438"/>
            <a:ext cx="4073525" cy="225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7 CuadroTexto">
            <a:extLst>
              <a:ext uri="{FF2B5EF4-FFF2-40B4-BE49-F238E27FC236}">
                <a16:creationId xmlns:a16="http://schemas.microsoft.com/office/drawing/2014/main" id="{0165D972-B997-F420-140D-7B321D3C3D1B}"/>
              </a:ext>
            </a:extLst>
          </p:cNvPr>
          <p:cNvSpPr txBox="1">
            <a:spLocks noChangeArrowheads="1"/>
          </p:cNvSpPr>
          <p:nvPr/>
        </p:nvSpPr>
        <p:spPr bwMode="auto">
          <a:xfrm>
            <a:off x="828675" y="2616200"/>
            <a:ext cx="2159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2" rIns="91424" bIns="45712">
            <a:spAutoFit/>
          </a:bodyPr>
          <a:lstStyle>
            <a:lvl1pPr marL="406400" indent="-406400">
              <a:spcBef>
                <a:spcPts val="700"/>
              </a:spcBef>
              <a:buClr>
                <a:schemeClr val="accent2"/>
              </a:buClr>
              <a:buSzPct val="60000"/>
              <a:buFont typeface="Wingdings" panose="05000000000000000000" pitchFamily="2" charset="2"/>
              <a:buChar char=""/>
              <a:defRPr sz="2900">
                <a:solidFill>
                  <a:schemeClr val="tx1"/>
                </a:solidFill>
                <a:latin typeface="Arial" panose="020B0604020202020204"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Arial" panose="020B0604020202020204"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Arial" panose="020B0604020202020204" pitchFamily="34" charset="0"/>
              </a:defRPr>
            </a:lvl3pPr>
            <a:lvl4pPr marL="1600200" indent="-228600">
              <a:spcBef>
                <a:spcPts val="400"/>
              </a:spcBef>
              <a:buClr>
                <a:srgbClr val="E7BC29"/>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ts val="400"/>
              </a:spcBef>
              <a:buClr>
                <a:srgbClr val="D092A7"/>
              </a:buClr>
              <a:buSzPct val="6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9pPr>
          </a:lstStyle>
          <a:p>
            <a:pPr algn="just" eaLnBrk="1" hangingPunct="1">
              <a:spcBef>
                <a:spcPts val="300"/>
              </a:spcBef>
              <a:spcAft>
                <a:spcPts val="300"/>
              </a:spcAft>
              <a:buClrTx/>
              <a:buSzTx/>
              <a:buFontTx/>
              <a:buNone/>
            </a:pPr>
            <a:r>
              <a:rPr lang="es-ES" altLang="es-AR" sz="1800" b="1"/>
              <a:t>Zapatas corridas</a:t>
            </a:r>
            <a:endParaRPr lang="es-ES" altLang="es-AR" sz="1400" b="1"/>
          </a:p>
        </p:txBody>
      </p:sp>
      <p:sp>
        <p:nvSpPr>
          <p:cNvPr id="12294" name="7 CuadroTexto">
            <a:extLst>
              <a:ext uri="{FF2B5EF4-FFF2-40B4-BE49-F238E27FC236}">
                <a16:creationId xmlns:a16="http://schemas.microsoft.com/office/drawing/2014/main" id="{D8B75B3D-F9B8-541F-7726-BE7D373D5178}"/>
              </a:ext>
            </a:extLst>
          </p:cNvPr>
          <p:cNvSpPr txBox="1">
            <a:spLocks noChangeArrowheads="1"/>
          </p:cNvSpPr>
          <p:nvPr/>
        </p:nvSpPr>
        <p:spPr bwMode="auto">
          <a:xfrm>
            <a:off x="4716463" y="2700338"/>
            <a:ext cx="39592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2" rIns="91424" bIns="45712">
            <a:spAutoFit/>
          </a:bodyPr>
          <a:lstStyle>
            <a:lvl1pPr marL="406400" indent="-406400">
              <a:spcBef>
                <a:spcPts val="700"/>
              </a:spcBef>
              <a:buClr>
                <a:schemeClr val="accent2"/>
              </a:buClr>
              <a:buSzPct val="60000"/>
              <a:buFont typeface="Wingdings" panose="05000000000000000000" pitchFamily="2" charset="2"/>
              <a:buChar char=""/>
              <a:defRPr sz="2900">
                <a:solidFill>
                  <a:schemeClr val="tx1"/>
                </a:solidFill>
                <a:latin typeface="Arial" panose="020B0604020202020204"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Arial" panose="020B0604020202020204"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Arial" panose="020B0604020202020204" pitchFamily="34" charset="0"/>
              </a:defRPr>
            </a:lvl3pPr>
            <a:lvl4pPr marL="1600200" indent="-228600">
              <a:spcBef>
                <a:spcPts val="400"/>
              </a:spcBef>
              <a:buClr>
                <a:srgbClr val="E7BC29"/>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ts val="400"/>
              </a:spcBef>
              <a:buClr>
                <a:srgbClr val="D092A7"/>
              </a:buClr>
              <a:buSzPct val="6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9pPr>
          </a:lstStyle>
          <a:p>
            <a:pPr algn="just" eaLnBrk="1" hangingPunct="1">
              <a:spcBef>
                <a:spcPts val="300"/>
              </a:spcBef>
              <a:spcAft>
                <a:spcPts val="300"/>
              </a:spcAft>
              <a:buClrTx/>
              <a:buSzTx/>
              <a:buFontTx/>
              <a:buNone/>
            </a:pPr>
            <a:r>
              <a:rPr lang="es-ES" altLang="es-AR" sz="1800" b="1"/>
              <a:t>Vigas de encadenado y pilotines</a:t>
            </a:r>
            <a:endParaRPr lang="es-ES" altLang="es-AR" sz="1400" b="1"/>
          </a:p>
        </p:txBody>
      </p:sp>
      <p:sp>
        <p:nvSpPr>
          <p:cNvPr id="12295" name="Rectangle 6">
            <a:extLst>
              <a:ext uri="{FF2B5EF4-FFF2-40B4-BE49-F238E27FC236}">
                <a16:creationId xmlns:a16="http://schemas.microsoft.com/office/drawing/2014/main" id="{5303DCBE-AFAF-24B5-3D62-8907DD40551E}"/>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FUNDACIONES - CONCEPTOS GENERALES</a:t>
            </a:r>
            <a:endParaRPr lang="es-ES_tradnl" altLang="es-AR" sz="2500" b="1">
              <a:latin typeface="Tw Cen MT" panose="020B0602020104020603"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1 Rectángulo">
            <a:extLst>
              <a:ext uri="{FF2B5EF4-FFF2-40B4-BE49-F238E27FC236}">
                <a16:creationId xmlns:a16="http://schemas.microsoft.com/office/drawing/2014/main" id="{15D35F4B-CF00-E7B7-A62D-43776ACD3E55}"/>
              </a:ext>
            </a:extLst>
          </p:cNvPr>
          <p:cNvSpPr>
            <a:spLocks noChangeArrowheads="1"/>
          </p:cNvSpPr>
          <p:nvPr/>
        </p:nvSpPr>
        <p:spPr bwMode="auto">
          <a:xfrm>
            <a:off x="611188" y="1773238"/>
            <a:ext cx="81375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s-ES_tradnl" altLang="es-AR" b="1" u="sng">
                <a:solidFill>
                  <a:srgbClr val="FF0000"/>
                </a:solidFill>
              </a:rPr>
              <a:t>Desde la Ingeniería Estructural</a:t>
            </a:r>
            <a:endParaRPr lang="es-AR" altLang="es-AR" u="sng">
              <a:solidFill>
                <a:srgbClr val="FF0000"/>
              </a:solidFill>
            </a:endParaRPr>
          </a:p>
        </p:txBody>
      </p:sp>
      <p:sp>
        <p:nvSpPr>
          <p:cNvPr id="51203" name="Rectangle 6">
            <a:extLst>
              <a:ext uri="{FF2B5EF4-FFF2-40B4-BE49-F238E27FC236}">
                <a16:creationId xmlns:a16="http://schemas.microsoft.com/office/drawing/2014/main" id="{E894E78E-19D1-0D15-119C-BF0255D21F60}"/>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INGENIERÍA GEOTÉCNICA Y ESTRUCTURAL</a:t>
            </a:r>
            <a:endParaRPr lang="es-ES_tradnl" altLang="es-AR" sz="2500" b="1">
              <a:latin typeface="Tw Cen MT" panose="020B0602020104020603" pitchFamily="34" charset="0"/>
            </a:endParaRPr>
          </a:p>
        </p:txBody>
      </p:sp>
      <p:pic>
        <p:nvPicPr>
          <p:cNvPr id="2" name="Picture 2">
            <a:extLst>
              <a:ext uri="{FF2B5EF4-FFF2-40B4-BE49-F238E27FC236}">
                <a16:creationId xmlns:a16="http://schemas.microsoft.com/office/drawing/2014/main" id="{B7C9B702-A2CA-5328-1E54-8143744332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566" r="63715" b="46796"/>
          <a:stretch>
            <a:fillRect/>
          </a:stretch>
        </p:blipFill>
        <p:spPr bwMode="auto">
          <a:xfrm>
            <a:off x="34925" y="2420938"/>
            <a:ext cx="3457575" cy="416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1 Rectángulo">
            <a:extLst>
              <a:ext uri="{FF2B5EF4-FFF2-40B4-BE49-F238E27FC236}">
                <a16:creationId xmlns:a16="http://schemas.microsoft.com/office/drawing/2014/main" id="{1224EBC3-71D3-37FC-EF04-56E9E2D3545F}"/>
              </a:ext>
            </a:extLst>
          </p:cNvPr>
          <p:cNvSpPr/>
          <p:nvPr/>
        </p:nvSpPr>
        <p:spPr>
          <a:xfrm>
            <a:off x="466725" y="4149725"/>
            <a:ext cx="2520950" cy="21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7" name="CuadroTexto 6">
            <a:extLst>
              <a:ext uri="{FF2B5EF4-FFF2-40B4-BE49-F238E27FC236}">
                <a16:creationId xmlns:a16="http://schemas.microsoft.com/office/drawing/2014/main" id="{5EEE7862-D7F1-06DB-04C2-055F8CC079AF}"/>
              </a:ext>
            </a:extLst>
          </p:cNvPr>
          <p:cNvSpPr txBox="1"/>
          <p:nvPr/>
        </p:nvSpPr>
        <p:spPr>
          <a:xfrm>
            <a:off x="3779838" y="2794000"/>
            <a:ext cx="5184775" cy="922338"/>
          </a:xfrm>
          <a:prstGeom prst="rect">
            <a:avLst/>
          </a:prstGeom>
          <a:noFill/>
        </p:spPr>
        <p:txBody>
          <a:bodyPr>
            <a:spAutoFit/>
          </a:bodyPr>
          <a:lstStyle/>
          <a:p>
            <a:pPr algn="just">
              <a:defRPr/>
            </a:pPr>
            <a:r>
              <a:rPr lang="es-ES_tradnl" dirty="0">
                <a:latin typeface="+mj-lt"/>
                <a:ea typeface="Times New Roman" panose="02020603050405020304" pitchFamily="18" charset="0"/>
              </a:rPr>
              <a:t>Las figuras representan una idealización en el plano. El análisis debe extenderse al volumen tridimensional de la construcción. </a:t>
            </a:r>
            <a:endParaRPr lang="es-ES" dirty="0"/>
          </a:p>
        </p:txBody>
      </p:sp>
      <p:sp>
        <p:nvSpPr>
          <p:cNvPr id="8" name="CuadroTexto 7">
            <a:extLst>
              <a:ext uri="{FF2B5EF4-FFF2-40B4-BE49-F238E27FC236}">
                <a16:creationId xmlns:a16="http://schemas.microsoft.com/office/drawing/2014/main" id="{08052AC0-E001-3F85-9D7A-B99D52409F91}"/>
              </a:ext>
            </a:extLst>
          </p:cNvPr>
          <p:cNvSpPr txBox="1"/>
          <p:nvPr/>
        </p:nvSpPr>
        <p:spPr>
          <a:xfrm>
            <a:off x="3779838" y="4005263"/>
            <a:ext cx="5249862" cy="1200150"/>
          </a:xfrm>
          <a:prstGeom prst="rect">
            <a:avLst/>
          </a:prstGeom>
          <a:noFill/>
        </p:spPr>
        <p:txBody>
          <a:bodyPr>
            <a:spAutoFit/>
          </a:bodyPr>
          <a:lstStyle/>
          <a:p>
            <a:pPr algn="just">
              <a:defRPr/>
            </a:pPr>
            <a:r>
              <a:rPr lang="es-ES_tradnl" dirty="0">
                <a:latin typeface="+mj-lt"/>
                <a:ea typeface="Times New Roman" panose="02020603050405020304" pitchFamily="18" charset="0"/>
              </a:rPr>
              <a:t>En el caso de los movimientos estacionales la amortiguación diferencial puede tener cierta uniformidad en todo el interior respecto el perímetro.</a:t>
            </a:r>
            <a:endParaRPr lang="es-E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6">
            <a:extLst>
              <a:ext uri="{FF2B5EF4-FFF2-40B4-BE49-F238E27FC236}">
                <a16:creationId xmlns:a16="http://schemas.microsoft.com/office/drawing/2014/main" id="{A9444936-BD19-8351-B4D7-86B2080C24CA}"/>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INGENIERÍA GEOTÉCNICA Y ESTRUCTURAL</a:t>
            </a:r>
            <a:endParaRPr lang="es-ES_tradnl" altLang="es-AR" sz="2500" b="1">
              <a:latin typeface="Tw Cen MT" panose="020B0602020104020603" pitchFamily="34" charset="0"/>
            </a:endParaRPr>
          </a:p>
        </p:txBody>
      </p:sp>
      <p:sp>
        <p:nvSpPr>
          <p:cNvPr id="3" name="1 Rectángulo">
            <a:extLst>
              <a:ext uri="{FF2B5EF4-FFF2-40B4-BE49-F238E27FC236}">
                <a16:creationId xmlns:a16="http://schemas.microsoft.com/office/drawing/2014/main" id="{14A3FEFC-D3F9-4458-4A8E-4FF46E70FD5E}"/>
              </a:ext>
            </a:extLst>
          </p:cNvPr>
          <p:cNvSpPr/>
          <p:nvPr/>
        </p:nvSpPr>
        <p:spPr>
          <a:xfrm>
            <a:off x="466725" y="4149725"/>
            <a:ext cx="2520950" cy="21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8" name="CuadroTexto 7">
            <a:extLst>
              <a:ext uri="{FF2B5EF4-FFF2-40B4-BE49-F238E27FC236}">
                <a16:creationId xmlns:a16="http://schemas.microsoft.com/office/drawing/2014/main" id="{5142E211-3CE1-16E9-69AB-05A34AB19247}"/>
              </a:ext>
            </a:extLst>
          </p:cNvPr>
          <p:cNvSpPr txBox="1"/>
          <p:nvPr/>
        </p:nvSpPr>
        <p:spPr>
          <a:xfrm>
            <a:off x="509588" y="3935413"/>
            <a:ext cx="8066087" cy="646112"/>
          </a:xfrm>
          <a:prstGeom prst="rect">
            <a:avLst/>
          </a:prstGeom>
          <a:noFill/>
        </p:spPr>
        <p:txBody>
          <a:bodyPr>
            <a:spAutoFit/>
          </a:bodyPr>
          <a:lstStyle/>
          <a:p>
            <a:pPr algn="just">
              <a:defRPr/>
            </a:pPr>
            <a:r>
              <a:rPr lang="es-ES_tradnl" dirty="0">
                <a:latin typeface="+mj-lt"/>
                <a:ea typeface="Times New Roman" panose="02020603050405020304" pitchFamily="18" charset="0"/>
              </a:rPr>
              <a:t>En el caso del efecto sombra de largo plazo, los diferenciales pueden ser variables según la orientación de cada sector de la construcción. </a:t>
            </a:r>
            <a:endParaRPr lang="es-ES" dirty="0"/>
          </a:p>
        </p:txBody>
      </p:sp>
      <p:sp>
        <p:nvSpPr>
          <p:cNvPr id="9" name="CuadroTexto 8">
            <a:extLst>
              <a:ext uri="{FF2B5EF4-FFF2-40B4-BE49-F238E27FC236}">
                <a16:creationId xmlns:a16="http://schemas.microsoft.com/office/drawing/2014/main" id="{FDC9C74F-A487-9ED0-3AFD-1E3F27D21302}"/>
              </a:ext>
            </a:extLst>
          </p:cNvPr>
          <p:cNvSpPr txBox="1"/>
          <p:nvPr/>
        </p:nvSpPr>
        <p:spPr>
          <a:xfrm>
            <a:off x="466725" y="4581525"/>
            <a:ext cx="8066088" cy="1200150"/>
          </a:xfrm>
          <a:prstGeom prst="rect">
            <a:avLst/>
          </a:prstGeom>
          <a:noFill/>
          <a:ln>
            <a:solidFill>
              <a:srgbClr val="FF0000"/>
            </a:solidFill>
          </a:ln>
        </p:spPr>
        <p:txBody>
          <a:bodyPr>
            <a:spAutoFit/>
          </a:bodyPr>
          <a:lstStyle/>
          <a:p>
            <a:pPr algn="just">
              <a:defRPr/>
            </a:pPr>
            <a:r>
              <a:rPr lang="es-ES_tradnl" dirty="0">
                <a:solidFill>
                  <a:srgbClr val="FF0000"/>
                </a:solidFill>
                <a:latin typeface="+mj-lt"/>
                <a:ea typeface="Times New Roman" panose="02020603050405020304" pitchFamily="18" charset="0"/>
              </a:rPr>
              <a:t>En ambos casos, en el análisis del conjunto real tridimensional debe estudiarse la interacción con mamposterías internas que pueden, por un lado, configurarse como apoyos intermedios en las nuevas condiciones de borde, o por el contrario, representar cargas localizadas.</a:t>
            </a:r>
            <a:r>
              <a:rPr lang="es-ES_tradnl" dirty="0">
                <a:solidFill>
                  <a:srgbClr val="FF0000"/>
                </a:solidFill>
                <a:latin typeface="Times New Roman" panose="02020603050405020304" pitchFamily="18" charset="0"/>
                <a:ea typeface="Times New Roman" panose="02020603050405020304" pitchFamily="18" charset="0"/>
              </a:rPr>
              <a:t> </a:t>
            </a:r>
          </a:p>
        </p:txBody>
      </p:sp>
      <p:pic>
        <p:nvPicPr>
          <p:cNvPr id="52230" name="Picture 2">
            <a:extLst>
              <a:ext uri="{FF2B5EF4-FFF2-40B4-BE49-F238E27FC236}">
                <a16:creationId xmlns:a16="http://schemas.microsoft.com/office/drawing/2014/main" id="{A05BF3B9-DA3D-8103-E722-7DC92D167A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4169" b="4427"/>
          <a:stretch>
            <a:fillRect/>
          </a:stretch>
        </p:blipFill>
        <p:spPr bwMode="auto">
          <a:xfrm>
            <a:off x="1042988" y="1557338"/>
            <a:ext cx="6481762" cy="230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1 Rectángulo">
            <a:extLst>
              <a:ext uri="{FF2B5EF4-FFF2-40B4-BE49-F238E27FC236}">
                <a16:creationId xmlns:a16="http://schemas.microsoft.com/office/drawing/2014/main" id="{6990FCF6-A483-B1B6-C619-3A96E56BC681}"/>
              </a:ext>
            </a:extLst>
          </p:cNvPr>
          <p:cNvSpPr/>
          <p:nvPr/>
        </p:nvSpPr>
        <p:spPr>
          <a:xfrm>
            <a:off x="692150" y="1557338"/>
            <a:ext cx="3232150" cy="21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6" name="1 Rectángulo">
            <a:extLst>
              <a:ext uri="{FF2B5EF4-FFF2-40B4-BE49-F238E27FC236}">
                <a16:creationId xmlns:a16="http://schemas.microsoft.com/office/drawing/2014/main" id="{A7AFA769-6972-2A6B-EBF4-2E4FA8770BE6}"/>
              </a:ext>
            </a:extLst>
          </p:cNvPr>
          <p:cNvSpPr/>
          <p:nvPr/>
        </p:nvSpPr>
        <p:spPr>
          <a:xfrm>
            <a:off x="3795713" y="3716338"/>
            <a:ext cx="1497012" cy="21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2" name="CuadroTexto 1">
            <a:extLst>
              <a:ext uri="{FF2B5EF4-FFF2-40B4-BE49-F238E27FC236}">
                <a16:creationId xmlns:a16="http://schemas.microsoft.com/office/drawing/2014/main" id="{B293B804-0ACF-033B-F9E0-77DB26D4125F}"/>
              </a:ext>
            </a:extLst>
          </p:cNvPr>
          <p:cNvSpPr txBox="1"/>
          <p:nvPr/>
        </p:nvSpPr>
        <p:spPr>
          <a:xfrm>
            <a:off x="466725" y="5951538"/>
            <a:ext cx="8066088" cy="646112"/>
          </a:xfrm>
          <a:prstGeom prst="rect">
            <a:avLst/>
          </a:prstGeom>
          <a:noFill/>
          <a:ln>
            <a:solidFill>
              <a:srgbClr val="FF0000"/>
            </a:solidFill>
          </a:ln>
        </p:spPr>
        <p:txBody>
          <a:bodyPr>
            <a:spAutoFit/>
          </a:bodyPr>
          <a:lstStyle/>
          <a:p>
            <a:pPr algn="just">
              <a:defRPr/>
            </a:pPr>
            <a:r>
              <a:rPr lang="es-ES_tradnl" dirty="0">
                <a:solidFill>
                  <a:srgbClr val="FF0000"/>
                </a:solidFill>
                <a:latin typeface="+mj-lt"/>
                <a:ea typeface="Times New Roman" panose="02020603050405020304" pitchFamily="18" charset="0"/>
              </a:rPr>
              <a:t>Por otra parte, las relaciones geométricas de las paredes pueden apartarnos de los tradicionales modelos de bielas de tracción y compresión</a:t>
            </a:r>
            <a:r>
              <a:rPr lang="es-ES_tradnl" dirty="0">
                <a:solidFill>
                  <a:srgbClr val="FF0000"/>
                </a:solidFill>
                <a:latin typeface="Times New Roman" panose="02020603050405020304" pitchFamily="18" charset="0"/>
              </a:rPr>
              <a:t>.</a:t>
            </a:r>
            <a:endParaRPr lang="es-ES"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6">
            <a:extLst>
              <a:ext uri="{FF2B5EF4-FFF2-40B4-BE49-F238E27FC236}">
                <a16:creationId xmlns:a16="http://schemas.microsoft.com/office/drawing/2014/main" id="{7C7B77FF-7889-32DF-6335-2C5EAD0341DB}"/>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INGENIERÍA GEOTÉCNICA Y ESTRUCTURAL</a:t>
            </a:r>
            <a:endParaRPr lang="es-ES_tradnl" altLang="es-AR" sz="2500" b="1">
              <a:latin typeface="Tw Cen MT" panose="020B0602020104020603" pitchFamily="34" charset="0"/>
            </a:endParaRPr>
          </a:p>
        </p:txBody>
      </p:sp>
      <p:sp>
        <p:nvSpPr>
          <p:cNvPr id="3" name="1 Rectángulo">
            <a:extLst>
              <a:ext uri="{FF2B5EF4-FFF2-40B4-BE49-F238E27FC236}">
                <a16:creationId xmlns:a16="http://schemas.microsoft.com/office/drawing/2014/main" id="{D279CBAB-0861-32FC-7F76-7A913022CEA8}"/>
              </a:ext>
            </a:extLst>
          </p:cNvPr>
          <p:cNvSpPr/>
          <p:nvPr/>
        </p:nvSpPr>
        <p:spPr>
          <a:xfrm>
            <a:off x="466725" y="4149725"/>
            <a:ext cx="2520950" cy="21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5" name="1 Rectángulo">
            <a:extLst>
              <a:ext uri="{FF2B5EF4-FFF2-40B4-BE49-F238E27FC236}">
                <a16:creationId xmlns:a16="http://schemas.microsoft.com/office/drawing/2014/main" id="{1369F1EE-D2B2-FDFE-485B-B60D4212E2E5}"/>
              </a:ext>
            </a:extLst>
          </p:cNvPr>
          <p:cNvSpPr/>
          <p:nvPr/>
        </p:nvSpPr>
        <p:spPr>
          <a:xfrm>
            <a:off x="692150" y="1700213"/>
            <a:ext cx="3232150" cy="21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6" name="1 Rectángulo">
            <a:extLst>
              <a:ext uri="{FF2B5EF4-FFF2-40B4-BE49-F238E27FC236}">
                <a16:creationId xmlns:a16="http://schemas.microsoft.com/office/drawing/2014/main" id="{2C0962DF-71BB-E7A7-FB08-C02706D0786E}"/>
              </a:ext>
            </a:extLst>
          </p:cNvPr>
          <p:cNvSpPr/>
          <p:nvPr/>
        </p:nvSpPr>
        <p:spPr>
          <a:xfrm>
            <a:off x="3795713" y="4005263"/>
            <a:ext cx="1497012" cy="21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pic>
        <p:nvPicPr>
          <p:cNvPr id="53254" name="Imagen 3">
            <a:extLst>
              <a:ext uri="{FF2B5EF4-FFF2-40B4-BE49-F238E27FC236}">
                <a16:creationId xmlns:a16="http://schemas.microsoft.com/office/drawing/2014/main" id="{3A2954D1-C7C6-478E-7E9D-4032053C6D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4520" t="19824" r="19009" b="17992"/>
          <a:stretch>
            <a:fillRect/>
          </a:stretch>
        </p:blipFill>
        <p:spPr bwMode="auto">
          <a:xfrm rot="-60000">
            <a:off x="252413" y="1581150"/>
            <a:ext cx="3887787" cy="451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5" name="Imagen 6">
            <a:extLst>
              <a:ext uri="{FF2B5EF4-FFF2-40B4-BE49-F238E27FC236}">
                <a16:creationId xmlns:a16="http://schemas.microsoft.com/office/drawing/2014/main" id="{58AF7967-0C68-61F9-2E74-612CDE1C84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4961" t="21819" r="19289" b="24358"/>
          <a:stretch>
            <a:fillRect/>
          </a:stretch>
        </p:blipFill>
        <p:spPr bwMode="auto">
          <a:xfrm>
            <a:off x="4121150" y="1671638"/>
            <a:ext cx="4483100" cy="471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6">
            <a:extLst>
              <a:ext uri="{FF2B5EF4-FFF2-40B4-BE49-F238E27FC236}">
                <a16:creationId xmlns:a16="http://schemas.microsoft.com/office/drawing/2014/main" id="{699040D1-7A0E-E757-D047-9B30D0D44EAF}"/>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INGENIERÍA GEOTÉCNICA Y ESTRUCTURAL</a:t>
            </a:r>
            <a:endParaRPr lang="es-ES_tradnl" altLang="es-AR" sz="2500" b="1">
              <a:latin typeface="Tw Cen MT" panose="020B0602020104020603" pitchFamily="34" charset="0"/>
            </a:endParaRPr>
          </a:p>
        </p:txBody>
      </p:sp>
      <p:sp>
        <p:nvSpPr>
          <p:cNvPr id="3" name="1 Rectángulo">
            <a:extLst>
              <a:ext uri="{FF2B5EF4-FFF2-40B4-BE49-F238E27FC236}">
                <a16:creationId xmlns:a16="http://schemas.microsoft.com/office/drawing/2014/main" id="{D4C6B5BD-B9B7-02C4-DF9E-2E6EC30F83FE}"/>
              </a:ext>
            </a:extLst>
          </p:cNvPr>
          <p:cNvSpPr/>
          <p:nvPr/>
        </p:nvSpPr>
        <p:spPr>
          <a:xfrm>
            <a:off x="466725" y="4149725"/>
            <a:ext cx="2520950" cy="21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5" name="1 Rectángulo">
            <a:extLst>
              <a:ext uri="{FF2B5EF4-FFF2-40B4-BE49-F238E27FC236}">
                <a16:creationId xmlns:a16="http://schemas.microsoft.com/office/drawing/2014/main" id="{8C075150-B3D3-DDFB-9A53-00CE04584CB1}"/>
              </a:ext>
            </a:extLst>
          </p:cNvPr>
          <p:cNvSpPr/>
          <p:nvPr/>
        </p:nvSpPr>
        <p:spPr>
          <a:xfrm>
            <a:off x="692150" y="1700213"/>
            <a:ext cx="3232150" cy="21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6" name="1 Rectángulo">
            <a:extLst>
              <a:ext uri="{FF2B5EF4-FFF2-40B4-BE49-F238E27FC236}">
                <a16:creationId xmlns:a16="http://schemas.microsoft.com/office/drawing/2014/main" id="{801CA01B-D722-F0AA-DC86-4A7F0F2F4B67}"/>
              </a:ext>
            </a:extLst>
          </p:cNvPr>
          <p:cNvSpPr/>
          <p:nvPr/>
        </p:nvSpPr>
        <p:spPr>
          <a:xfrm>
            <a:off x="3795713" y="4005263"/>
            <a:ext cx="1497012" cy="21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pic>
        <p:nvPicPr>
          <p:cNvPr id="54278" name="Imagen 10">
            <a:extLst>
              <a:ext uri="{FF2B5EF4-FFF2-40B4-BE49-F238E27FC236}">
                <a16:creationId xmlns:a16="http://schemas.microsoft.com/office/drawing/2014/main" id="{A03D483A-F8BF-0E05-88BC-551AA167CC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3390" t="35963" r="18501" b="22359"/>
          <a:stretch>
            <a:fillRect/>
          </a:stretch>
        </p:blipFill>
        <p:spPr bwMode="auto">
          <a:xfrm>
            <a:off x="1258888" y="1557338"/>
            <a:ext cx="7129462" cy="504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9" name="CuadroTexto 1">
            <a:extLst>
              <a:ext uri="{FF2B5EF4-FFF2-40B4-BE49-F238E27FC236}">
                <a16:creationId xmlns:a16="http://schemas.microsoft.com/office/drawing/2014/main" id="{015894F6-612F-0C5C-94A4-CB9CE689DCD6}"/>
              </a:ext>
            </a:extLst>
          </p:cNvPr>
          <p:cNvSpPr txBox="1">
            <a:spLocks noChangeArrowheads="1"/>
          </p:cNvSpPr>
          <p:nvPr/>
        </p:nvSpPr>
        <p:spPr bwMode="auto">
          <a:xfrm>
            <a:off x="4427538" y="5589588"/>
            <a:ext cx="3787775" cy="9223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endParaRPr lang="es-ES" altLang="es-ES">
              <a:solidFill>
                <a:srgbClr val="FF0000"/>
              </a:solidFill>
            </a:endParaRPr>
          </a:p>
          <a:p>
            <a:pPr algn="just"/>
            <a:endParaRPr lang="es-ES" altLang="es-ES">
              <a:solidFill>
                <a:srgbClr val="FF0000"/>
              </a:solidFill>
            </a:endParaRPr>
          </a:p>
          <a:p>
            <a:pPr algn="just"/>
            <a:endParaRPr lang="es-ES" altLang="es-ES">
              <a:solidFill>
                <a:srgbClr val="FF0000"/>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6">
            <a:extLst>
              <a:ext uri="{FF2B5EF4-FFF2-40B4-BE49-F238E27FC236}">
                <a16:creationId xmlns:a16="http://schemas.microsoft.com/office/drawing/2014/main" id="{059D3C22-8933-149C-8CED-F179E9D70E6E}"/>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INGENIERÍA GEOTÉCNICA Y ESTRUCTURAL</a:t>
            </a:r>
            <a:endParaRPr lang="es-ES_tradnl" altLang="es-AR" sz="2500" b="1">
              <a:latin typeface="Tw Cen MT" panose="020B0602020104020603" pitchFamily="34" charset="0"/>
            </a:endParaRPr>
          </a:p>
        </p:txBody>
      </p:sp>
      <p:sp>
        <p:nvSpPr>
          <p:cNvPr id="3" name="1 Rectángulo">
            <a:extLst>
              <a:ext uri="{FF2B5EF4-FFF2-40B4-BE49-F238E27FC236}">
                <a16:creationId xmlns:a16="http://schemas.microsoft.com/office/drawing/2014/main" id="{663DB40A-192D-23A2-EA6F-FC9BAD39AD00}"/>
              </a:ext>
            </a:extLst>
          </p:cNvPr>
          <p:cNvSpPr/>
          <p:nvPr/>
        </p:nvSpPr>
        <p:spPr>
          <a:xfrm>
            <a:off x="466725" y="4149725"/>
            <a:ext cx="2520950" cy="21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5" name="1 Rectángulo">
            <a:extLst>
              <a:ext uri="{FF2B5EF4-FFF2-40B4-BE49-F238E27FC236}">
                <a16:creationId xmlns:a16="http://schemas.microsoft.com/office/drawing/2014/main" id="{7BA22339-E801-E08E-5CE7-574A54E5B8DD}"/>
              </a:ext>
            </a:extLst>
          </p:cNvPr>
          <p:cNvSpPr/>
          <p:nvPr/>
        </p:nvSpPr>
        <p:spPr>
          <a:xfrm>
            <a:off x="692150" y="1700213"/>
            <a:ext cx="3232150" cy="21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6" name="1 Rectángulo">
            <a:extLst>
              <a:ext uri="{FF2B5EF4-FFF2-40B4-BE49-F238E27FC236}">
                <a16:creationId xmlns:a16="http://schemas.microsoft.com/office/drawing/2014/main" id="{9A47B510-577B-DDB6-8D0C-9CBB73996540}"/>
              </a:ext>
            </a:extLst>
          </p:cNvPr>
          <p:cNvSpPr/>
          <p:nvPr/>
        </p:nvSpPr>
        <p:spPr>
          <a:xfrm>
            <a:off x="3795713" y="4005263"/>
            <a:ext cx="1497012" cy="21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pic>
        <p:nvPicPr>
          <p:cNvPr id="55302" name="Imagen 6">
            <a:extLst>
              <a:ext uri="{FF2B5EF4-FFF2-40B4-BE49-F238E27FC236}">
                <a16:creationId xmlns:a16="http://schemas.microsoft.com/office/drawing/2014/main" id="{1859B796-EAF6-92C7-46BB-DDB8738203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8134" t="29498" r="11414" b="32066"/>
          <a:stretch>
            <a:fillRect/>
          </a:stretch>
        </p:blipFill>
        <p:spPr bwMode="auto">
          <a:xfrm>
            <a:off x="466725" y="1700213"/>
            <a:ext cx="8355013" cy="324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3" name="Picture 2">
            <a:extLst>
              <a:ext uri="{FF2B5EF4-FFF2-40B4-BE49-F238E27FC236}">
                <a16:creationId xmlns:a16="http://schemas.microsoft.com/office/drawing/2014/main" id="{CCA7174B-C250-C914-D823-E94DC638D3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4766" r="53728" b="8258"/>
          <a:stretch>
            <a:fillRect/>
          </a:stretch>
        </p:blipFill>
        <p:spPr bwMode="auto">
          <a:xfrm>
            <a:off x="1547813" y="4652963"/>
            <a:ext cx="3232150"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6">
            <a:extLst>
              <a:ext uri="{FF2B5EF4-FFF2-40B4-BE49-F238E27FC236}">
                <a16:creationId xmlns:a16="http://schemas.microsoft.com/office/drawing/2014/main" id="{D255B910-0EB0-CF3E-D728-9D4046394A48}"/>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INGENIERÍA GEOTÉCNICA Y ESTRUCTURAL</a:t>
            </a:r>
            <a:endParaRPr lang="es-ES_tradnl" altLang="es-AR" sz="2500" b="1">
              <a:latin typeface="Tw Cen MT" panose="020B0602020104020603" pitchFamily="34" charset="0"/>
            </a:endParaRPr>
          </a:p>
        </p:txBody>
      </p:sp>
      <p:sp>
        <p:nvSpPr>
          <p:cNvPr id="3" name="1 Rectángulo">
            <a:extLst>
              <a:ext uri="{FF2B5EF4-FFF2-40B4-BE49-F238E27FC236}">
                <a16:creationId xmlns:a16="http://schemas.microsoft.com/office/drawing/2014/main" id="{90F9833E-6FEA-B1C1-CB5B-F88A4C9734FF}"/>
              </a:ext>
            </a:extLst>
          </p:cNvPr>
          <p:cNvSpPr/>
          <p:nvPr/>
        </p:nvSpPr>
        <p:spPr>
          <a:xfrm>
            <a:off x="466725" y="4149725"/>
            <a:ext cx="2520950" cy="21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5" name="1 Rectángulo">
            <a:extLst>
              <a:ext uri="{FF2B5EF4-FFF2-40B4-BE49-F238E27FC236}">
                <a16:creationId xmlns:a16="http://schemas.microsoft.com/office/drawing/2014/main" id="{0B2D80EA-A51F-A7F7-368D-DE8B51E3CAA3}"/>
              </a:ext>
            </a:extLst>
          </p:cNvPr>
          <p:cNvSpPr/>
          <p:nvPr/>
        </p:nvSpPr>
        <p:spPr>
          <a:xfrm>
            <a:off x="692150" y="1700213"/>
            <a:ext cx="3232150" cy="21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6" name="1 Rectángulo">
            <a:extLst>
              <a:ext uri="{FF2B5EF4-FFF2-40B4-BE49-F238E27FC236}">
                <a16:creationId xmlns:a16="http://schemas.microsoft.com/office/drawing/2014/main" id="{B742833B-09EF-EA85-A01C-0A2CD6B17737}"/>
              </a:ext>
            </a:extLst>
          </p:cNvPr>
          <p:cNvSpPr/>
          <p:nvPr/>
        </p:nvSpPr>
        <p:spPr>
          <a:xfrm>
            <a:off x="3795713" y="4005263"/>
            <a:ext cx="1497012" cy="21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pic>
        <p:nvPicPr>
          <p:cNvPr id="56326" name="Picture 1">
            <a:extLst>
              <a:ext uri="{FF2B5EF4-FFF2-40B4-BE49-F238E27FC236}">
                <a16:creationId xmlns:a16="http://schemas.microsoft.com/office/drawing/2014/main" id="{DD157FC4-85B5-739C-A8A4-72EF4532A4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363" y="1965325"/>
            <a:ext cx="3910012" cy="395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7" name="Picture 2">
            <a:extLst>
              <a:ext uri="{FF2B5EF4-FFF2-40B4-BE49-F238E27FC236}">
                <a16:creationId xmlns:a16="http://schemas.microsoft.com/office/drawing/2014/main" id="{6E28EBB8-4712-D851-09AF-2405AF29AF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975" y="1989138"/>
            <a:ext cx="4606925" cy="393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2 Elipse">
            <a:extLst>
              <a:ext uri="{FF2B5EF4-FFF2-40B4-BE49-F238E27FC236}">
                <a16:creationId xmlns:a16="http://schemas.microsoft.com/office/drawing/2014/main" id="{FCA7B44B-8E8E-3116-1CCD-032F09B36347}"/>
              </a:ext>
            </a:extLst>
          </p:cNvPr>
          <p:cNvSpPr/>
          <p:nvPr/>
        </p:nvSpPr>
        <p:spPr>
          <a:xfrm>
            <a:off x="5364163" y="1844675"/>
            <a:ext cx="1871662" cy="5762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8" name="2 Elipse">
            <a:extLst>
              <a:ext uri="{FF2B5EF4-FFF2-40B4-BE49-F238E27FC236}">
                <a16:creationId xmlns:a16="http://schemas.microsoft.com/office/drawing/2014/main" id="{94291125-E3F6-9153-F705-E8139B56F9A2}"/>
              </a:ext>
            </a:extLst>
          </p:cNvPr>
          <p:cNvSpPr/>
          <p:nvPr/>
        </p:nvSpPr>
        <p:spPr>
          <a:xfrm rot="5400000">
            <a:off x="6156326" y="4437062"/>
            <a:ext cx="1871662" cy="5762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6">
            <a:extLst>
              <a:ext uri="{FF2B5EF4-FFF2-40B4-BE49-F238E27FC236}">
                <a16:creationId xmlns:a16="http://schemas.microsoft.com/office/drawing/2014/main" id="{7C9C2CBA-01FA-3C48-4429-7E20F0E700DD}"/>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INGENIERÍA GEOTÉCNICA Y ESTRUCTURAL</a:t>
            </a:r>
            <a:endParaRPr lang="es-ES_tradnl" altLang="es-AR" sz="2500" b="1">
              <a:latin typeface="Tw Cen MT" panose="020B0602020104020603" pitchFamily="34" charset="0"/>
            </a:endParaRPr>
          </a:p>
        </p:txBody>
      </p:sp>
      <p:sp>
        <p:nvSpPr>
          <p:cNvPr id="3" name="1 Rectángulo">
            <a:extLst>
              <a:ext uri="{FF2B5EF4-FFF2-40B4-BE49-F238E27FC236}">
                <a16:creationId xmlns:a16="http://schemas.microsoft.com/office/drawing/2014/main" id="{E837E1CB-4092-1E4B-2A31-A3BCD6359CEB}"/>
              </a:ext>
            </a:extLst>
          </p:cNvPr>
          <p:cNvSpPr/>
          <p:nvPr/>
        </p:nvSpPr>
        <p:spPr>
          <a:xfrm>
            <a:off x="466725" y="4149725"/>
            <a:ext cx="2520950" cy="21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6" name="1 Rectángulo">
            <a:extLst>
              <a:ext uri="{FF2B5EF4-FFF2-40B4-BE49-F238E27FC236}">
                <a16:creationId xmlns:a16="http://schemas.microsoft.com/office/drawing/2014/main" id="{738D1163-DCDA-F326-44BC-F8E5E8B16526}"/>
              </a:ext>
            </a:extLst>
          </p:cNvPr>
          <p:cNvSpPr/>
          <p:nvPr/>
        </p:nvSpPr>
        <p:spPr>
          <a:xfrm>
            <a:off x="3795713" y="4005263"/>
            <a:ext cx="1497012" cy="21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pic>
        <p:nvPicPr>
          <p:cNvPr id="57349" name="Picture 3">
            <a:extLst>
              <a:ext uri="{FF2B5EF4-FFF2-40B4-BE49-F238E27FC236}">
                <a16:creationId xmlns:a16="http://schemas.microsoft.com/office/drawing/2014/main" id="{CFEBDB77-52CB-42C3-7704-0F8D5BE6EB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0" y="2060575"/>
            <a:ext cx="4271963" cy="347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0" name="Picture 4">
            <a:extLst>
              <a:ext uri="{FF2B5EF4-FFF2-40B4-BE49-F238E27FC236}">
                <a16:creationId xmlns:a16="http://schemas.microsoft.com/office/drawing/2014/main" id="{93672F64-22EB-BCF8-8AB6-C2E63FEDE3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1825" y="2055813"/>
            <a:ext cx="4594225" cy="347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lecha: hacia abajo 8">
            <a:extLst>
              <a:ext uri="{FF2B5EF4-FFF2-40B4-BE49-F238E27FC236}">
                <a16:creationId xmlns:a16="http://schemas.microsoft.com/office/drawing/2014/main" id="{428A2021-4BE2-CF78-80AD-957CF7F7E77C}"/>
              </a:ext>
            </a:extLst>
          </p:cNvPr>
          <p:cNvSpPr/>
          <p:nvPr/>
        </p:nvSpPr>
        <p:spPr>
          <a:xfrm rot="1231096">
            <a:off x="2916238" y="1979613"/>
            <a:ext cx="128587" cy="431800"/>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0" name="Flecha: hacia abajo 9">
            <a:extLst>
              <a:ext uri="{FF2B5EF4-FFF2-40B4-BE49-F238E27FC236}">
                <a16:creationId xmlns:a16="http://schemas.microsoft.com/office/drawing/2014/main" id="{F2807936-497A-EB56-DFF0-2AA8ECE0FF29}"/>
              </a:ext>
            </a:extLst>
          </p:cNvPr>
          <p:cNvSpPr/>
          <p:nvPr/>
        </p:nvSpPr>
        <p:spPr>
          <a:xfrm rot="8429088">
            <a:off x="1885950" y="3221038"/>
            <a:ext cx="128588" cy="431800"/>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1" name="CuadroTexto 6">
            <a:extLst>
              <a:ext uri="{FF2B5EF4-FFF2-40B4-BE49-F238E27FC236}">
                <a16:creationId xmlns:a16="http://schemas.microsoft.com/office/drawing/2014/main" id="{BD9827F9-C61F-D096-F29A-00C969440948}"/>
              </a:ext>
            </a:extLst>
          </p:cNvPr>
          <p:cNvSpPr txBox="1">
            <a:spLocks noChangeArrowheads="1"/>
          </p:cNvSpPr>
          <p:nvPr/>
        </p:nvSpPr>
        <p:spPr bwMode="auto">
          <a:xfrm>
            <a:off x="2411413" y="1962150"/>
            <a:ext cx="122555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49263">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lnSpc>
                <a:spcPct val="150000"/>
              </a:lnSpc>
            </a:pPr>
            <a:r>
              <a:rPr lang="es-ES" altLang="es-ES" b="1">
                <a:solidFill>
                  <a:srgbClr val="FF0000"/>
                </a:solidFill>
                <a:cs typeface="Times New Roman" panose="02020603050405020304" pitchFamily="18" charset="0"/>
              </a:rPr>
              <a:t>M3</a:t>
            </a:r>
          </a:p>
        </p:txBody>
      </p:sp>
      <p:sp>
        <p:nvSpPr>
          <p:cNvPr id="12" name="CuadroTexto 6">
            <a:extLst>
              <a:ext uri="{FF2B5EF4-FFF2-40B4-BE49-F238E27FC236}">
                <a16:creationId xmlns:a16="http://schemas.microsoft.com/office/drawing/2014/main" id="{F7D3528F-83BA-5EE2-20CE-6621F6F4A054}"/>
              </a:ext>
            </a:extLst>
          </p:cNvPr>
          <p:cNvSpPr txBox="1">
            <a:spLocks noChangeArrowheads="1"/>
          </p:cNvSpPr>
          <p:nvPr/>
        </p:nvSpPr>
        <p:spPr bwMode="auto">
          <a:xfrm>
            <a:off x="1403350" y="2997200"/>
            <a:ext cx="122555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49263">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lnSpc>
                <a:spcPct val="150000"/>
              </a:lnSpc>
            </a:pPr>
            <a:r>
              <a:rPr lang="es-ES" altLang="es-ES" b="1">
                <a:solidFill>
                  <a:srgbClr val="FF0000"/>
                </a:solidFill>
                <a:cs typeface="Times New Roman" panose="02020603050405020304" pitchFamily="18" charset="0"/>
              </a:rPr>
              <a:t>M7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arn(inVertical)">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p:bldP spid="1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6">
            <a:extLst>
              <a:ext uri="{FF2B5EF4-FFF2-40B4-BE49-F238E27FC236}">
                <a16:creationId xmlns:a16="http://schemas.microsoft.com/office/drawing/2014/main" id="{8973B84A-6468-B21A-5DE6-A769E13B58D5}"/>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INGENIERÍA GEOTÉCNICA Y ESTRUCTURAL</a:t>
            </a:r>
            <a:endParaRPr lang="es-ES_tradnl" altLang="es-AR" sz="2500" b="1">
              <a:latin typeface="Tw Cen MT" panose="020B0602020104020603" pitchFamily="34" charset="0"/>
            </a:endParaRPr>
          </a:p>
        </p:txBody>
      </p:sp>
      <p:sp>
        <p:nvSpPr>
          <p:cNvPr id="3" name="1 Rectángulo">
            <a:extLst>
              <a:ext uri="{FF2B5EF4-FFF2-40B4-BE49-F238E27FC236}">
                <a16:creationId xmlns:a16="http://schemas.microsoft.com/office/drawing/2014/main" id="{E6E9E9B2-1CCB-E57D-960D-B5CE15760A9F}"/>
              </a:ext>
            </a:extLst>
          </p:cNvPr>
          <p:cNvSpPr/>
          <p:nvPr/>
        </p:nvSpPr>
        <p:spPr>
          <a:xfrm>
            <a:off x="466725" y="4149725"/>
            <a:ext cx="2520950" cy="21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5" name="1 Rectángulo">
            <a:extLst>
              <a:ext uri="{FF2B5EF4-FFF2-40B4-BE49-F238E27FC236}">
                <a16:creationId xmlns:a16="http://schemas.microsoft.com/office/drawing/2014/main" id="{CC183157-8661-D26B-E2BE-BC7407747683}"/>
              </a:ext>
            </a:extLst>
          </p:cNvPr>
          <p:cNvSpPr/>
          <p:nvPr/>
        </p:nvSpPr>
        <p:spPr>
          <a:xfrm>
            <a:off x="692150" y="1700213"/>
            <a:ext cx="3232150" cy="21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6" name="1 Rectángulo">
            <a:extLst>
              <a:ext uri="{FF2B5EF4-FFF2-40B4-BE49-F238E27FC236}">
                <a16:creationId xmlns:a16="http://schemas.microsoft.com/office/drawing/2014/main" id="{0BA89803-AB9B-1D7B-42AD-EDFEE47DD06A}"/>
              </a:ext>
            </a:extLst>
          </p:cNvPr>
          <p:cNvSpPr/>
          <p:nvPr/>
        </p:nvSpPr>
        <p:spPr>
          <a:xfrm>
            <a:off x="3795713" y="4005263"/>
            <a:ext cx="1497012" cy="21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pic>
        <p:nvPicPr>
          <p:cNvPr id="58374" name="Imagen 1">
            <a:extLst>
              <a:ext uri="{FF2B5EF4-FFF2-40B4-BE49-F238E27FC236}">
                <a16:creationId xmlns:a16="http://schemas.microsoft.com/office/drawing/2014/main" id="{877EA27E-11C2-286A-4569-A4E50DF4E5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557338"/>
            <a:ext cx="8148638" cy="525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a:extLst>
              <a:ext uri="{FF2B5EF4-FFF2-40B4-BE49-F238E27FC236}">
                <a16:creationId xmlns:a16="http://schemas.microsoft.com/office/drawing/2014/main" id="{F8A3A0E5-6CE6-4141-6515-94A030BEF2F7}"/>
              </a:ext>
            </a:extLst>
          </p:cNvPr>
          <p:cNvSpPr/>
          <p:nvPr/>
        </p:nvSpPr>
        <p:spPr>
          <a:xfrm>
            <a:off x="3492500" y="1484313"/>
            <a:ext cx="1150938" cy="3816350"/>
          </a:xfrm>
          <a:prstGeom prst="rect">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 name="Rectángulo 3">
            <a:extLst>
              <a:ext uri="{FF2B5EF4-FFF2-40B4-BE49-F238E27FC236}">
                <a16:creationId xmlns:a16="http://schemas.microsoft.com/office/drawing/2014/main" id="{302939A4-39ED-E187-CA53-82C690C04AC8}"/>
              </a:ext>
            </a:extLst>
          </p:cNvPr>
          <p:cNvSpPr/>
          <p:nvPr/>
        </p:nvSpPr>
        <p:spPr>
          <a:xfrm>
            <a:off x="6588125" y="1484313"/>
            <a:ext cx="1152525" cy="3816350"/>
          </a:xfrm>
          <a:prstGeom prst="rect">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9" name="Conector recto de flecha 8">
            <a:extLst>
              <a:ext uri="{FF2B5EF4-FFF2-40B4-BE49-F238E27FC236}">
                <a16:creationId xmlns:a16="http://schemas.microsoft.com/office/drawing/2014/main" id="{8B4F9F67-0305-CAB5-4471-2F3BEECB3451}"/>
              </a:ext>
            </a:extLst>
          </p:cNvPr>
          <p:cNvCxnSpPr>
            <a:cxnSpLocks/>
          </p:cNvCxnSpPr>
          <p:nvPr/>
        </p:nvCxnSpPr>
        <p:spPr>
          <a:xfrm>
            <a:off x="4643438" y="3357563"/>
            <a:ext cx="1944687" cy="0"/>
          </a:xfrm>
          <a:prstGeom prst="straightConnector1">
            <a:avLst/>
          </a:prstGeom>
          <a:ln w="635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7 CuadroTexto">
            <a:extLst>
              <a:ext uri="{FF2B5EF4-FFF2-40B4-BE49-F238E27FC236}">
                <a16:creationId xmlns:a16="http://schemas.microsoft.com/office/drawing/2014/main" id="{3885AAC7-BEC5-F0D1-13BE-29A7AFB4D467}"/>
              </a:ext>
            </a:extLst>
          </p:cNvPr>
          <p:cNvSpPr txBox="1">
            <a:spLocks noChangeArrowheads="1"/>
          </p:cNvSpPr>
          <p:nvPr/>
        </p:nvSpPr>
        <p:spPr bwMode="auto">
          <a:xfrm>
            <a:off x="815975" y="1835150"/>
            <a:ext cx="1847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2" rIns="91424" bIns="45712">
            <a:spAutoFit/>
          </a:bodyPr>
          <a:lstStyle>
            <a:lvl1pPr marL="406400" indent="-406400">
              <a:spcBef>
                <a:spcPts val="700"/>
              </a:spcBef>
              <a:buClr>
                <a:schemeClr val="accent2"/>
              </a:buClr>
              <a:buSzPct val="60000"/>
              <a:buFont typeface="Wingdings" panose="05000000000000000000" pitchFamily="2" charset="2"/>
              <a:buChar char=""/>
              <a:defRPr sz="2900">
                <a:solidFill>
                  <a:schemeClr val="tx1"/>
                </a:solidFill>
                <a:latin typeface="Arial" panose="020B0604020202020204"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Arial" panose="020B0604020202020204"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Arial" panose="020B0604020202020204" pitchFamily="34" charset="0"/>
              </a:defRPr>
            </a:lvl3pPr>
            <a:lvl4pPr marL="1600200" indent="-228600">
              <a:spcBef>
                <a:spcPts val="400"/>
              </a:spcBef>
              <a:buClr>
                <a:srgbClr val="E7BC29"/>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ts val="400"/>
              </a:spcBef>
              <a:buClr>
                <a:srgbClr val="D092A7"/>
              </a:buClr>
              <a:buSzPct val="6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9pPr>
          </a:lstStyle>
          <a:p>
            <a:pPr algn="just" eaLnBrk="1" hangingPunct="1">
              <a:spcBef>
                <a:spcPts val="300"/>
              </a:spcBef>
              <a:spcAft>
                <a:spcPts val="300"/>
              </a:spcAft>
              <a:buClrTx/>
              <a:buSzTx/>
              <a:buFontTx/>
              <a:buNone/>
            </a:pPr>
            <a:r>
              <a:rPr lang="es-ES" altLang="es-AR" sz="1800" b="1"/>
              <a:t>Bases aisladas</a:t>
            </a:r>
            <a:endParaRPr lang="es-ES" altLang="es-AR" sz="1400" b="1"/>
          </a:p>
        </p:txBody>
      </p:sp>
      <p:sp>
        <p:nvSpPr>
          <p:cNvPr id="2" name="1 Forma libre">
            <a:extLst>
              <a:ext uri="{FF2B5EF4-FFF2-40B4-BE49-F238E27FC236}">
                <a16:creationId xmlns:a16="http://schemas.microsoft.com/office/drawing/2014/main" id="{1B95FCFA-39B9-FC18-6B9E-17ED09B004A9}"/>
              </a:ext>
            </a:extLst>
          </p:cNvPr>
          <p:cNvSpPr/>
          <p:nvPr/>
        </p:nvSpPr>
        <p:spPr>
          <a:xfrm>
            <a:off x="3168650" y="3494088"/>
            <a:ext cx="1697038" cy="1371600"/>
          </a:xfrm>
          <a:custGeom>
            <a:avLst/>
            <a:gdLst>
              <a:gd name="connsiteX0" fmla="*/ 66 w 1983841"/>
              <a:gd name="connsiteY0" fmla="*/ 12881 h 1511687"/>
              <a:gd name="connsiteX1" fmla="*/ 565551 w 1983841"/>
              <a:gd name="connsiteY1" fmla="*/ 458049 h 1511687"/>
              <a:gd name="connsiteX2" fmla="*/ 1010719 w 1983841"/>
              <a:gd name="connsiteY2" fmla="*/ 494144 h 1511687"/>
              <a:gd name="connsiteX3" fmla="*/ 1227287 w 1983841"/>
              <a:gd name="connsiteY3" fmla="*/ 770870 h 1511687"/>
              <a:gd name="connsiteX4" fmla="*/ 1672456 w 1983841"/>
              <a:gd name="connsiteY4" fmla="*/ 1384481 h 1511687"/>
              <a:gd name="connsiteX5" fmla="*/ 1973245 w 1983841"/>
              <a:gd name="connsiteY5" fmla="*/ 1456670 h 1511687"/>
              <a:gd name="connsiteX6" fmla="*/ 1852929 w 1983841"/>
              <a:gd name="connsiteY6" fmla="*/ 734776 h 1511687"/>
              <a:gd name="connsiteX7" fmla="*/ 1263382 w 1983841"/>
              <a:gd name="connsiteY7" fmla="*/ 145228 h 1511687"/>
              <a:gd name="connsiteX8" fmla="*/ 601645 w 1983841"/>
              <a:gd name="connsiteY8" fmla="*/ 121165 h 1511687"/>
              <a:gd name="connsiteX9" fmla="*/ 66 w 1983841"/>
              <a:gd name="connsiteY9" fmla="*/ 12881 h 151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83841" h="1511687">
                <a:moveTo>
                  <a:pt x="66" y="12881"/>
                </a:moveTo>
                <a:cubicBezTo>
                  <a:pt x="-5950" y="69028"/>
                  <a:pt x="397109" y="377838"/>
                  <a:pt x="565551" y="458049"/>
                </a:cubicBezTo>
                <a:cubicBezTo>
                  <a:pt x="733993" y="538260"/>
                  <a:pt x="900430" y="442007"/>
                  <a:pt x="1010719" y="494144"/>
                </a:cubicBezTo>
                <a:cubicBezTo>
                  <a:pt x="1121008" y="546281"/>
                  <a:pt x="1116998" y="622481"/>
                  <a:pt x="1227287" y="770870"/>
                </a:cubicBezTo>
                <a:cubicBezTo>
                  <a:pt x="1337577" y="919260"/>
                  <a:pt x="1548130" y="1270181"/>
                  <a:pt x="1672456" y="1384481"/>
                </a:cubicBezTo>
                <a:cubicBezTo>
                  <a:pt x="1796782" y="1498781"/>
                  <a:pt x="1943166" y="1564954"/>
                  <a:pt x="1973245" y="1456670"/>
                </a:cubicBezTo>
                <a:cubicBezTo>
                  <a:pt x="2003324" y="1348386"/>
                  <a:pt x="1971239" y="953350"/>
                  <a:pt x="1852929" y="734776"/>
                </a:cubicBezTo>
                <a:cubicBezTo>
                  <a:pt x="1734619" y="516202"/>
                  <a:pt x="1471929" y="247497"/>
                  <a:pt x="1263382" y="145228"/>
                </a:cubicBezTo>
                <a:cubicBezTo>
                  <a:pt x="1054835" y="42960"/>
                  <a:pt x="810192" y="141217"/>
                  <a:pt x="601645" y="121165"/>
                </a:cubicBezTo>
                <a:cubicBezTo>
                  <a:pt x="393098" y="101113"/>
                  <a:pt x="6082" y="-43266"/>
                  <a:pt x="66" y="12881"/>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0147" tIns="40074" rIns="80147" bIns="40074" anchor="ctr"/>
          <a:lstStyle/>
          <a:p>
            <a:pPr algn="ctr" eaLnBrk="1" hangingPunct="1">
              <a:defRPr/>
            </a:pPr>
            <a:endParaRPr lang="es-AR"/>
          </a:p>
        </p:txBody>
      </p:sp>
      <p:pic>
        <p:nvPicPr>
          <p:cNvPr id="13316" name="11 Imagen" descr="http://2.bp.blogspot.com/_FJZh1gy3MuM/TMbxDbRkd5I/AAAAAAAAAWA/rqTKRhpjlmQ/s1600/Sin+t%C3%ADtulo-4.gif">
            <a:extLst>
              <a:ext uri="{FF2B5EF4-FFF2-40B4-BE49-F238E27FC236}">
                <a16:creationId xmlns:a16="http://schemas.microsoft.com/office/drawing/2014/main" id="{202E7E4D-8CC5-3FEF-6830-17624816D3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463" y="2276475"/>
            <a:ext cx="2982912" cy="216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2" descr="http://www.empresasconstruccion.es/wp-content/uploads/2014/06/zapata-aislada.jpg">
            <a:extLst>
              <a:ext uri="{FF2B5EF4-FFF2-40B4-BE49-F238E27FC236}">
                <a16:creationId xmlns:a16="http://schemas.microsoft.com/office/drawing/2014/main" id="{DD6E5431-459B-084E-E5C6-ACAB31FEB7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8888" y="4597400"/>
            <a:ext cx="1728787" cy="192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8" name="AutoShape 4" descr="data:image/jpeg;base64,/9j/4AAQSkZJRgABAQAAAQABAAD/2wBDAAkGBwgHBgkIBwgKCgkLDRYPDQwMDRsUFRAWIB0iIiAdHx8kKDQsJCYxJx8fLT0tMTU3Ojo6Iys/RD84QzQ5Ojf/2wBDAQoKCg0MDRoPDxo3JR8lNzc3Nzc3Nzc3Nzc3Nzc3Nzc3Nzc3Nzc3Nzc3Nzc3Nzc3Nzc3Nzc3Nzc3Nzc3Nzc3Nzf/wAARCACMARgDASIAAhEBAxEB/8QAGwABAAIDAQEAAAAAAAAAAAAAAAQGAQMFAgf/xABEEAABAgQBAxAIBQQCAwAAAAABAAIDBAURIRIxUQYTFRY1QVNVcXSSk6Gy0dIUIjNhcoGRsTJCUmLBIyQ0okNjgsLy/8QAFQEBAQAAAAAAAAAAAAAAAAAAAAH/xAAUEQEAAAAAAAAAAAAAAAAAAAAA/9oADAMBAAIRAxEAPwD6zSKXT4lKk3vkZVznQIZJMFpJOSPcpexNN4vlOob4JRdx5Hm8PuhTUELYmm8XynUN8E2JpvF8p1DfBTUQQtiabxfKdQ3wTYmm8XynUN8FNRBC2JpvF8p1DfBNiabxfKdQ3wU1EELYmm8XynUN8E2JpvF8p1DfBSZiMyWgRI8UkQ4bC9xAvYAXKxMzDJaXfHiXyGC5sLlBH2JpvF8p1DfBNiabxfKdQ3wUoxoYjNgl39RzS5rdIBAJ/wBh9VgR2GYdABOuNYHkW3iSB9igjbE03i+U6hvgmxNN4vlOob4KaiCFsTTeL5TqG+CbE03i+U6hvgpqIIWxNN4vlOob4JsTTeL5TqG+CmoghbE03i+U6hvgmxNN4vlOob4KaiCFsTTeL5TqG+C8up1Jbl5UnJDIblOvCZgMcThmwP0U9cCtNntcqLpR8s1noTcrXWOcT7TQQg6JpdLABMjJgHAf0WY9iNpdMdfJkZM2NjaCzA/Rc2abXQ+WbEdTC3XhYhsUEGxthcro0jXNamNfLDE19+UWAgb2lB62JpvF8p1DfBNiabxfKdQ3wU1EELYmm8XynUN8E2JpvF8p1DfBTUQQnUqmgEmnyth/0N8FxZWcoTwNfk5Zp1tjiBIuzkXP5forK82Y46AoFHBEN4O82GP9GoIdLh0uoPia3ISZY1oNxLAXu5w3xoauhsTTeL5TqG+C1Uu5iucfzQIbvq6If5XSQQtiabxfKdQ3wTYmm8XynUN8FNRBx6vS6eylTj2SMq1zYEQgiC0EHJPuRS61uPPc3id0ogUXceR5vD7oU1QqLuPI83h90KagIiICIiAiIg5+qDL2DqGt5OX6NEtlZvwlcmsjVCJKNlupZgZIvYRQ7OOULsVzcWf5tE7pWK3fYmPbPYfcIOPF2ybLQL7E65rEXJ9ra2VDvfs7V0KaJ4VWP6eZYv8ARofsGuA/E/SVJjbtyvNo3ehJC3ZmObQu9EQTkREBERAREQEREBcmo4wqsb5pS3+r/FdZVGsPe6ozLTEdknAtyiAcNCCyTntZQf8Ad/6uWKeMJg6Y7/uq1Tw6LOQQ98VwBJsYrtB96s8i0MhODc2UT80ElERAREQRqi4tkY7mmxDDYqqQpuZZiyYitva9nZ8LDsAVoq5tTZj4FUR+G40ILTR4eTLsJJLtaa0km+AzfcroqFS/YN+Bv2U1AREQQq1uPPc3id0ola3HnubxO6UQKLuPI83h90KaoVF3Hkebw+6FNQEREBERAREQc+vODaPNt34kJ0NvK4ED7rl1KtsmJR8CFLRTl2GU5zRv30+5dLVBua/4m/dVYD1QAg7MKrPmqrBiMkY1ocCI0gPZ+Z0Mjf8A2ldCUe+JU4sd0Iw2vgsYAXAm7XPJzH9wXHorQZl50Qz9wu7LYRx8KCaiIgIiICIiAiIgKn1XdOZ+P+FcFTaqRslM/EUGylf58PkP2VnlPZn4lWKVcz7NIafsrPJ+x+ZQb0REBERBBrRtS5j4f5CqAJycdCt1dNqXG99vuFU9OCC30y+sj4WjsUxRZAWhEcg7FKQEREEKtbjz3N4ndKJWtx57m8TulECi7jyPN4fdCmqFRdx5Hm8PuhTUBERAREQEREHN1Qbmu+Jv3VXBwF8ytGqHcx3xtzcqqzTYNKDpUU/3T/g/kLuy/txyFcGikekxD+3+Qu5LH+4GfMVBOREVBERAREQEREBUuo2NQmDfHXCFa5iflJa+vzENhG8XY/RVKae2NMxokM3a95c33jeQb6S3+9boDSVaJPCDhpKrVH/zP/ArRW5uZZOOgsmIjIQaPVa6wxHuQW2PNS8uLx40OH8TgFzo+qOnwrhjnxj+xuH1Kpt8b75WMooO/N6qJh7C2VgMhOOZ0Q5dvlh91wY1T1TmKXwq1CtvMdKNA7LrGUdFuQrGPKg9wqzqgiuMCqRZOLKkHKdCaQ6+9hyqT6RDIznkIUTDPZb4EnMR7a1BeQczrWH1KDsx9UboMQNkmMey3rGI0jH3Y5lhuqmYH4peC7kcQtUvqfin/IitYNDBcrowKTJwbHWtcdpiG/ZmQeIGqSNHNoVPdE05ES9uxdaTm40cgRpbWb72uBx7FoZZriGgADeAsAt8qbxQM+fFBitbjz3N4ndKJWtx57m8TulECi7jyPN4fdCmqFRdx5Hm8PuhTUBERAREQEREHN1Q7mP+Jv3VUZg1qtWqHcx/xN+6qyDo0Un0l/wfyF3JQ/3F9IXEorf7iKd/It2hduWcGxcpxAaAbk7yCei58xWafAuHTLHEb0P1j2Lnx9VEEf48vEf73kNH8oLAipkxqhqEUnW3w4I0NZc/UrnR5qYmMZiO+J7nONvpmQXiPVJGX9rMwwdANz2Lmx9U8sy4gQYsU6T6o8exVS9iMB8gsFxGcfRB25jVJOxQRCbDgg74GUR8z4Ks1WUnalfXq1UbH8hi+p9BZSg+97tKybm+eyCv7EVeWuJOrEj9L8oeKs0rGLZaC2YdeMIbQ8gZ3WF+1aRjnus4HfxQdWnT0CXjl8V9hkEYAnFQqnMsm518aFcMIAF8CbLSxpiOyWes7ea0XKnQKPORj60NsIaXmx+mKDnAG+a4WQL4WN95WKDQIDPbxXxDoHqjxXQl5WBLewhMZmxAx+qgrEtTZuYtkQXNvvxPV++K6ctqfGBmoxPuhj+T4LsX/qDHHFZOdo399URoFOlJe2twG3H5nese1SHnEXN8dKEk7++sEXsTnvgoPRIuBv3WHEnHsXtrC6waLkZ1uZLOJu8gciojNaA4newvdSZVjg+5bYWW5kFjDcNx0lbEEKtbjz3N4ndKJWtx57m8TulECi7jyPN4fdCmqFRdx5Hm8PuhTUBEWqPMQZcZUeKyGNL3AINqLlR9UFPhXyYjopG9Db/JXOmNVEQ3EtKhv7ojr9g8UFmWqYmYErDMWZjQ4MMZ3xHBo+pVCqs/VagyzapMSmFrS4a0Hsv2qm1DU3UY0QxTNCcf+qK85f8Atf7oPqtXqshOSRhSkzDjucQQYRym4HSMFwwMxVJ1LyM3JV6H6VLxITTDeCSPVOGnMrs0+qLKDpUT28T4P5C21+wpr72Prt+61UW3pEQW/wCO/aF6r8aE6RMLLYYhe05INzgdCorvyFtJWcfdfkWrJG+fmvQAH/0g9F29YaFjF2YFLcqWtjdALcBcW+SZgApECTm5gf0IDnjeOYfVdCXokZzh6RFawZiGAk/XMoOPki62wYEWM7Jgw3xD+0XsrNAo0lBOVka45ucxDldmbsU5mS1uQ0WG8ALWVFbgUOaiWMZzIQ9/rH6DxXSlqJKw7a7lRnY/iNgfkF0z6pC8B3qA4HOoPEGDCg5LYMNkNozNYLBbrnJPuK0gnXATmBK2WJbe9hmAVGQ71cc5G+vJJu732ssjMOTBeocNzz6oJF86g1Btn3zmy2Fv4bDFb4cqQ673fILeyGxn4W/NURWwHv3rDSVvbLMBBddxC3IgwAALAWCyiICIiCFWtx57m8TulErW489zeJ3SiBRdx5Hm8PuhTVCou48jzeH3QpqDjapIsSHCghkV7GuJyshxF82hVt8BmLiCXb5JJKsOqcEsl7fqd9guCTcfO2hBHEIFo+4WfRgczyFsYfVBze5e2mwuAgjmVN/xDP7141iIRdo37YlTAAL3OPIsCxyrjMVBCEKL+nlTWog3uxTSATbfz4LKCDeI24DnC+eziLryBYYDMugSLAYcixkNLbEX+Sogb9rWupkCmTkfGHBc1v6n+r913KJLQoUtrga3KLiMoNANuVdAHDJxQcODQBgZiOSf0wxbtPgujApspALSyA3KBwc7EqYRYE3sdC8OcA5vLfsUHok2IJx0rxcZYssuOOF8T9FrAIe0uOIvgqN18SScDgF5bndbDAW9y9NANy4X5VgAXO9pQYxzn54LDRg22ay3MhvecG4aTmW6HLAWLzc6AoIg9Z4GN8cykMgPdgQGjSfBSWMaz8LQORelRqZAhtzi/KtqIgIiICIiAiIgIiIIVa3HnubxO6UStbjz3N4ndKIFF3Hkebw+6FNUKi7jyPN4fdCmoOHqo9lLn9x+yr5OBHYrLqigxY0GDrTHuIcb5Lb2wVeiw3QxeIx7N/1mkII7WWZYHH35lssQRmsM9wvLHCwFxnzXWwC+dBhpwsLBeWEi99OYb69NFsN9YAdc6LoPQdibOuNCBxcBhjbfTOsYDNiNKgOwc33r00C974768uF3DewWQwOBuQAN5Ud6k29BF7WynXUlv4zbRhZRaRD/ALIFxzOdb6qUBYnSQgY3Of6IfxNGJN16wAx+q9tgveQQ23vKg1AWJJCN9aIABlWvmUxku0D1jf3Lc1oaLNAA0BURmS774kNG/vlbmQWN3r8q2IgIiICIiAiIgIiICIiAiIgIiIIVa3HnubxO6UStbjz3N4ndKIFF3Hkebw+6FNXzyT1XVCXlIMFkGVLYcNrAS117AW/Utu3SpcBKdF3mQX5FQdulS4CU6LvMm3SpcBKdF3mQXmJLQIvtIMN/xMBWh1LknZ5dg5MFTdulS4CU6LvMm3SpcBKdF3mQWt9DknXsIjb6HlaHanoVrMmIgx/MAbfSyre3SpcBKdF3mTbpUuAlOi7zIO7E1Pxh7OYY7laR4rS+iTrTgIb+R/iuRt0qXASnRd5k26VLgJTou8yCe+lzrCCZd5w/LY/ytLoEaGLxIEZmm7Co23SpcBKdF3mTbpUuAlOi7zILHRiIkm0MDict18MM66MOWOd9gfcqXt0qXASnRd5k26VLgJTou8yC9shMZ+FuOle1QdulS4CU6LvMm3SpcBKdF3mQX5FQdulS4CU6LvMm3SpcBKdF3mQX5FQdulS4CU6LvMm3SpcBKdF3mQX5FQdulS4CU6LvMm3SpcBKdF3mQX5FQdulS4CU6LvMm3SpcBKdF3mQX5FQdulS4CU6LvMm3SpcBKdF3mQX5FQdulS4CU6LvMm3SpcBKdF3mQX5FQdulS4CU6LvMm3SpcBKdF3mQX5FQdulS4CU6LvMm3SpcBKdF3mQX5FQdulS4CU6LvMm3SpcBKdF3mQXGtbjz3N4ndKKkzmq6oTEpGgvgyobEhuYSGuvYi36kQf/2Q==">
            <a:extLst>
              <a:ext uri="{FF2B5EF4-FFF2-40B4-BE49-F238E27FC236}">
                <a16:creationId xmlns:a16="http://schemas.microsoft.com/office/drawing/2014/main" id="{ECB8883C-84CB-C331-E001-7F93FEA517F2}"/>
              </a:ext>
            </a:extLst>
          </p:cNvPr>
          <p:cNvSpPr>
            <a:spLocks noChangeAspect="1" noChangeArrowheads="1"/>
          </p:cNvSpPr>
          <p:nvPr/>
        </p:nvSpPr>
        <p:spPr bwMode="auto">
          <a:xfrm>
            <a:off x="133350" y="-131763"/>
            <a:ext cx="26035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47" tIns="40074" rIns="80147" bIns="40074"/>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AR" altLang="es-AR"/>
          </a:p>
        </p:txBody>
      </p:sp>
      <p:sp>
        <p:nvSpPr>
          <p:cNvPr id="13319" name="AutoShape 6" descr="data:image/jpeg;base64,/9j/4AAQSkZJRgABAQAAAQABAAD/2wBDAAkGBwgHBgkIBwgKCgkLDRYPDQwMDRsUFRAWIB0iIiAdHx8kKDQsJCYxJx8fLT0tMTU3Ojo6Iys/RD84QzQ5Ojf/2wBDAQoKCg0MDRoPDxo3JR8lNzc3Nzc3Nzc3Nzc3Nzc3Nzc3Nzc3Nzc3Nzc3Nzc3Nzc3Nzc3Nzc3Nzc3Nzc3Nzc3Nzf/wAARCACMARgDASIAAhEBAxEB/8QAGwABAAIDAQEAAAAAAAAAAAAAAAQGAQMFAgf/xABEEAABAgQBAxAIBQQCAwAAAAABAAIDBAURIRIxUQYTFRY1QVNVcXSSk6Gy0dIUIjNhcoGRsTJCUmLBIyQ0okNjgsLy/8QAFQEBAQAAAAAAAAAAAAAAAAAAAAH/xAAUEQEAAAAAAAAAAAAAAAAAAAAA/9oADAMBAAIRAxEAPwD6zSKXT4lKk3vkZVznQIZJMFpJOSPcpexNN4vlOob4JRdx5Hm8PuhTUELYmm8XynUN8E2JpvF8p1DfBTUQQtiabxfKdQ3wTYmm8XynUN8FNRBC2JpvF8p1DfBNiabxfKdQ3wU1EELYmm8XynUN8E2JpvF8p1DfBSZiMyWgRI8UkQ4bC9xAvYAXKxMzDJaXfHiXyGC5sLlBH2JpvF8p1DfBNiabxfKdQ3wUoxoYjNgl39RzS5rdIBAJ/wBh9VgR2GYdABOuNYHkW3iSB9igjbE03i+U6hvgmxNN4vlOob4KaiCFsTTeL5TqG+CbE03i+U6hvgpqIIWxNN4vlOob4JsTTeL5TqG+CmoghbE03i+U6hvgmxNN4vlOob4KaiCFsTTeL5TqG+C8up1Jbl5UnJDIblOvCZgMcThmwP0U9cCtNntcqLpR8s1noTcrXWOcT7TQQg6JpdLABMjJgHAf0WY9iNpdMdfJkZM2NjaCzA/Rc2abXQ+WbEdTC3XhYhsUEGxthcro0jXNamNfLDE19+UWAgb2lB62JpvF8p1DfBNiabxfKdQ3wU1EELYmm8XynUN8E2JpvF8p1DfBTUQQnUqmgEmnyth/0N8FxZWcoTwNfk5Zp1tjiBIuzkXP5forK82Y46AoFHBEN4O82GP9GoIdLh0uoPia3ISZY1oNxLAXu5w3xoauhsTTeL5TqG+C1Uu5iucfzQIbvq6If5XSQQtiabxfKdQ3wTYmm8XynUN8FNRBx6vS6eylTj2SMq1zYEQgiC0EHJPuRS61uPPc3id0ogUXceR5vD7oU1QqLuPI83h90KagIiICIiAiIg5+qDL2DqGt5OX6NEtlZvwlcmsjVCJKNlupZgZIvYRQ7OOULsVzcWf5tE7pWK3fYmPbPYfcIOPF2ybLQL7E65rEXJ9ra2VDvfs7V0KaJ4VWP6eZYv8ARofsGuA/E/SVJjbtyvNo3ehJC3ZmObQu9EQTkREBERAREQEREBcmo4wqsb5pS3+r/FdZVGsPe6ozLTEdknAtyiAcNCCyTntZQf8Ad/6uWKeMJg6Y7/uq1Tw6LOQQ98VwBJsYrtB96s8i0MhODc2UT80ElERAREQRqi4tkY7mmxDDYqqQpuZZiyYitva9nZ8LDsAVoq5tTZj4FUR+G40ILTR4eTLsJJLtaa0km+AzfcroqFS/YN+Bv2U1AREQQq1uPPc3id0ola3HnubxO6UQKLuPI83h90KaoVF3Hkebw+6FNQEREBERAREQc+vODaPNt34kJ0NvK4ED7rl1KtsmJR8CFLRTl2GU5zRv30+5dLVBua/4m/dVYD1QAg7MKrPmqrBiMkY1ocCI0gPZ+Z0Mjf8A2ldCUe+JU4sd0Iw2vgsYAXAm7XPJzH9wXHorQZl50Qz9wu7LYRx8KCaiIgIiICIiAiIgKn1XdOZ+P+FcFTaqRslM/EUGylf58PkP2VnlPZn4lWKVcz7NIafsrPJ+x+ZQb0REBERBBrRtS5j4f5CqAJycdCt1dNqXG99vuFU9OCC30y+sj4WjsUxRZAWhEcg7FKQEREEKtbjz3N4ndKJWtx57m8TulECi7jyPN4fdCmqFRdx5Hm8PuhTUBERAREQEREHN1Qbmu+Jv3VXBwF8ytGqHcx3xtzcqqzTYNKDpUU/3T/g/kLuy/txyFcGikekxD+3+Qu5LH+4GfMVBOREVBERAREQEREBUuo2NQmDfHXCFa5iflJa+vzENhG8XY/RVKae2NMxokM3a95c33jeQb6S3+9boDSVaJPCDhpKrVH/zP/ArRW5uZZOOgsmIjIQaPVa6wxHuQW2PNS8uLx40OH8TgFzo+qOnwrhjnxj+xuH1Kpt8b75WMooO/N6qJh7C2VgMhOOZ0Q5dvlh91wY1T1TmKXwq1CtvMdKNA7LrGUdFuQrGPKg9wqzqgiuMCqRZOLKkHKdCaQ6+9hyqT6RDIznkIUTDPZb4EnMR7a1BeQczrWH1KDsx9UboMQNkmMey3rGI0jH3Y5lhuqmYH4peC7kcQtUvqfin/IitYNDBcrowKTJwbHWtcdpiG/ZmQeIGqSNHNoVPdE05ES9uxdaTm40cgRpbWb72uBx7FoZZriGgADeAsAt8qbxQM+fFBitbjz3N4ndKJWtx57m8TulECi7jyPN4fdCmqFRdx5Hm8PuhTUBERAREQEREHN1Q7mP+Jv3VUZg1qtWqHcx/xN+6qyDo0Un0l/wfyF3JQ/3F9IXEorf7iKd/It2hduWcGxcpxAaAbk7yCei58xWafAuHTLHEb0P1j2Lnx9VEEf48vEf73kNH8oLAipkxqhqEUnW3w4I0NZc/UrnR5qYmMZiO+J7nONvpmQXiPVJGX9rMwwdANz2Lmx9U8sy4gQYsU6T6o8exVS9iMB8gsFxGcfRB25jVJOxQRCbDgg74GUR8z4Ks1WUnalfXq1UbH8hi+p9BZSg+97tKybm+eyCv7EVeWuJOrEj9L8oeKs0rGLZaC2YdeMIbQ8gZ3WF+1aRjnus4HfxQdWnT0CXjl8V9hkEYAnFQqnMsm518aFcMIAF8CbLSxpiOyWes7ea0XKnQKPORj60NsIaXmx+mKDnAG+a4WQL4WN95WKDQIDPbxXxDoHqjxXQl5WBLewhMZmxAx+qgrEtTZuYtkQXNvvxPV++K6ctqfGBmoxPuhj+T4LsX/qDHHFZOdo399URoFOlJe2twG3H5nese1SHnEXN8dKEk7++sEXsTnvgoPRIuBv3WHEnHsXtrC6waLkZ1uZLOJu8gciojNaA4newvdSZVjg+5bYWW5kFjDcNx0lbEEKtbjz3N4ndKJWtx57m8TulECi7jyPN4fdCmqFRdx5Hm8PuhTUBEWqPMQZcZUeKyGNL3AINqLlR9UFPhXyYjopG9Db/JXOmNVEQ3EtKhv7ojr9g8UFmWqYmYErDMWZjQ4MMZ3xHBo+pVCqs/VagyzapMSmFrS4a0Hsv2qm1DU3UY0QxTNCcf+qK85f8Atf7oPqtXqshOSRhSkzDjucQQYRym4HSMFwwMxVJ1LyM3JV6H6VLxITTDeCSPVOGnMrs0+qLKDpUT28T4P5C21+wpr72Prt+61UW3pEQW/wCO/aF6r8aE6RMLLYYhe05INzgdCorvyFtJWcfdfkWrJG+fmvQAH/0g9F29YaFjF2YFLcqWtjdALcBcW+SZgApECTm5gf0IDnjeOYfVdCXokZzh6RFawZiGAk/XMoOPki62wYEWM7Jgw3xD+0XsrNAo0lBOVka45ucxDldmbsU5mS1uQ0WG8ALWVFbgUOaiWMZzIQ9/rH6DxXSlqJKw7a7lRnY/iNgfkF0z6pC8B3qA4HOoPEGDCg5LYMNkNozNYLBbrnJPuK0gnXATmBK2WJbe9hmAVGQ71cc5G+vJJu732ssjMOTBeocNzz6oJF86g1Btn3zmy2Fv4bDFb4cqQ673fILeyGxn4W/NURWwHv3rDSVvbLMBBddxC3IgwAALAWCyiICIiCFWtx57m8TulErW489zeJ3SiBRdx5Hm8PuhTVCou48jzeH3QpqDjapIsSHCghkV7GuJyshxF82hVt8BmLiCXb5JJKsOqcEsl7fqd9guCTcfO2hBHEIFo+4WfRgczyFsYfVBze5e2mwuAgjmVN/xDP7141iIRdo37YlTAAL3OPIsCxyrjMVBCEKL+nlTWog3uxTSATbfz4LKCDeI24DnC+eziLryBYYDMugSLAYcixkNLbEX+Sogb9rWupkCmTkfGHBc1v6n+r913KJLQoUtrga3KLiMoNANuVdAHDJxQcODQBgZiOSf0wxbtPgujApspALSyA3KBwc7EqYRYE3sdC8OcA5vLfsUHok2IJx0rxcZYssuOOF8T9FrAIe0uOIvgqN18SScDgF5bndbDAW9y9NANy4X5VgAXO9pQYxzn54LDRg22ay3MhvecG4aTmW6HLAWLzc6AoIg9Z4GN8cykMgPdgQGjSfBSWMaz8LQORelRqZAhtzi/KtqIgIiICIiAiIgIiIIVa3HnubxO6UStbjz3N4ndKIFF3Hkebw+6FNUKi7jyPN4fdCmoOHqo9lLn9x+yr5OBHYrLqigxY0GDrTHuIcb5Lb2wVeiw3QxeIx7N/1mkII7WWZYHH35lssQRmsM9wvLHCwFxnzXWwC+dBhpwsLBeWEi99OYb69NFsN9YAdc6LoPQdibOuNCBxcBhjbfTOsYDNiNKgOwc33r00C974768uF3DewWQwOBuQAN5Ud6k29BF7WynXUlv4zbRhZRaRD/ALIFxzOdb6qUBYnSQgY3Of6IfxNGJN16wAx+q9tgveQQ23vKg1AWJJCN9aIABlWvmUxku0D1jf3Lc1oaLNAA0BURmS774kNG/vlbmQWN3r8q2IgIiICIiAiIgIiICIiAiIgIiIIVa3HnubxO6UStbjz3N4ndKIFF3Hkebw+6FNXzyT1XVCXlIMFkGVLYcNrAS117AW/Utu3SpcBKdF3mQX5FQdulS4CU6LvMm3SpcBKdF3mQXmJLQIvtIMN/xMBWh1LknZ5dg5MFTdulS4CU6LvMm3SpcBKdF3mQWt9DknXsIjb6HlaHanoVrMmIgx/MAbfSyre3SpcBKdF3mTbpUuAlOi7zIO7E1Pxh7OYY7laR4rS+iTrTgIb+R/iuRt0qXASnRd5k26VLgJTou8yCe+lzrCCZd5w/LY/ytLoEaGLxIEZmm7Co23SpcBKdF3mTbpUuAlOi7zILHRiIkm0MDict18MM66MOWOd9gfcqXt0qXASnRd5k26VLgJTou8yC9shMZ+FuOle1QdulS4CU6LvMm3SpcBKdF3mQX5FQdulS4CU6LvMm3SpcBKdF3mQX5FQdulS4CU6LvMm3SpcBKdF3mQX5FQdulS4CU6LvMm3SpcBKdF3mQX5FQdulS4CU6LvMm3SpcBKdF3mQX5FQdulS4CU6LvMm3SpcBKdF3mQX5FQdulS4CU6LvMm3SpcBKdF3mQX5FQdulS4CU6LvMm3SpcBKdF3mQX5FQdulS4CU6LvMm3SpcBKdF3mQX5FQdulS4CU6LvMm3SpcBKdF3mQXGtbjz3N4ndKKkzmq6oTEpGgvgyobEhuYSGuvYi36kQf/2Q==">
            <a:extLst>
              <a:ext uri="{FF2B5EF4-FFF2-40B4-BE49-F238E27FC236}">
                <a16:creationId xmlns:a16="http://schemas.microsoft.com/office/drawing/2014/main" id="{9DEA2B8D-D9E7-DD66-2204-E915E5E34B88}"/>
              </a:ext>
            </a:extLst>
          </p:cNvPr>
          <p:cNvSpPr>
            <a:spLocks noChangeAspect="1" noChangeArrowheads="1"/>
          </p:cNvSpPr>
          <p:nvPr/>
        </p:nvSpPr>
        <p:spPr bwMode="auto">
          <a:xfrm>
            <a:off x="263525" y="7938"/>
            <a:ext cx="2603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47" tIns="40074" rIns="80147" bIns="40074"/>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AR" altLang="es-AR"/>
          </a:p>
        </p:txBody>
      </p:sp>
      <p:pic>
        <p:nvPicPr>
          <p:cNvPr id="13320" name="Picture 8" descr="http://www.merle.es/images/zapata-combinada.JPG">
            <a:extLst>
              <a:ext uri="{FF2B5EF4-FFF2-40B4-BE49-F238E27FC236}">
                <a16:creationId xmlns:a16="http://schemas.microsoft.com/office/drawing/2014/main" id="{156C13F0-FF05-C5FC-62DC-2C96FC6A91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8925" y="2495550"/>
            <a:ext cx="3786188" cy="213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14 Imagen" descr="https://encrypted-tbn3.gstatic.com/images?q=tbn:ANd9GcT8fq48dl1NRGAg61rmpa9uCrQ60bpiHdaWgP5JkpOXUNYdnbXS">
            <a:extLst>
              <a:ext uri="{FF2B5EF4-FFF2-40B4-BE49-F238E27FC236}">
                <a16:creationId xmlns:a16="http://schemas.microsoft.com/office/drawing/2014/main" id="{153642E1-A5A5-FC9C-36C5-E53B4C959C5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84663" y="4652963"/>
            <a:ext cx="3062287"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2" name="7 CuadroTexto">
            <a:extLst>
              <a:ext uri="{FF2B5EF4-FFF2-40B4-BE49-F238E27FC236}">
                <a16:creationId xmlns:a16="http://schemas.microsoft.com/office/drawing/2014/main" id="{30D28D33-C0C2-362C-8C70-5B9665E404DB}"/>
              </a:ext>
            </a:extLst>
          </p:cNvPr>
          <p:cNvSpPr txBox="1">
            <a:spLocks noChangeArrowheads="1"/>
          </p:cNvSpPr>
          <p:nvPr/>
        </p:nvSpPr>
        <p:spPr bwMode="auto">
          <a:xfrm>
            <a:off x="4733925" y="1843088"/>
            <a:ext cx="23082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2" rIns="91424" bIns="45712">
            <a:spAutoFit/>
          </a:bodyPr>
          <a:lstStyle>
            <a:lvl1pPr marL="406400" indent="-406400">
              <a:spcBef>
                <a:spcPts val="700"/>
              </a:spcBef>
              <a:buClr>
                <a:schemeClr val="accent2"/>
              </a:buClr>
              <a:buSzPct val="60000"/>
              <a:buFont typeface="Wingdings" panose="05000000000000000000" pitchFamily="2" charset="2"/>
              <a:buChar char=""/>
              <a:defRPr sz="2900">
                <a:solidFill>
                  <a:schemeClr val="tx1"/>
                </a:solidFill>
                <a:latin typeface="Arial" panose="020B0604020202020204"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Arial" panose="020B0604020202020204"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Arial" panose="020B0604020202020204" pitchFamily="34" charset="0"/>
              </a:defRPr>
            </a:lvl3pPr>
            <a:lvl4pPr marL="1600200" indent="-228600">
              <a:spcBef>
                <a:spcPts val="400"/>
              </a:spcBef>
              <a:buClr>
                <a:srgbClr val="E7BC29"/>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ts val="400"/>
              </a:spcBef>
              <a:buClr>
                <a:srgbClr val="D092A7"/>
              </a:buClr>
              <a:buSzPct val="6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9pPr>
          </a:lstStyle>
          <a:p>
            <a:pPr algn="just" eaLnBrk="1" hangingPunct="1">
              <a:spcBef>
                <a:spcPts val="300"/>
              </a:spcBef>
              <a:spcAft>
                <a:spcPts val="300"/>
              </a:spcAft>
              <a:buClrTx/>
              <a:buSzTx/>
              <a:buFontTx/>
              <a:buNone/>
            </a:pPr>
            <a:r>
              <a:rPr lang="es-ES" altLang="es-AR" sz="1800" b="1"/>
              <a:t>Bases combinadas</a:t>
            </a:r>
            <a:endParaRPr lang="es-ES" altLang="es-AR" sz="1400" b="1"/>
          </a:p>
        </p:txBody>
      </p:sp>
      <p:sp>
        <p:nvSpPr>
          <p:cNvPr id="13323" name="Rectangle 6">
            <a:extLst>
              <a:ext uri="{FF2B5EF4-FFF2-40B4-BE49-F238E27FC236}">
                <a16:creationId xmlns:a16="http://schemas.microsoft.com/office/drawing/2014/main" id="{6DD5124D-38A5-6D26-65D6-E2BBCA5EE0BA}"/>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FUNDACIONES - CONCEPTOS GENERALES</a:t>
            </a:r>
            <a:endParaRPr lang="es-ES_tradnl" altLang="es-AR" sz="2500" b="1">
              <a:latin typeface="Tw Cen MT" panose="020B0602020104020603"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CuadroTexto">
            <a:extLst>
              <a:ext uri="{FF2B5EF4-FFF2-40B4-BE49-F238E27FC236}">
                <a16:creationId xmlns:a16="http://schemas.microsoft.com/office/drawing/2014/main" id="{629A6B0F-A088-80A4-5D66-0EE5AB0941BA}"/>
              </a:ext>
            </a:extLst>
          </p:cNvPr>
          <p:cNvSpPr txBox="1"/>
          <p:nvPr/>
        </p:nvSpPr>
        <p:spPr>
          <a:xfrm>
            <a:off x="828675" y="1555750"/>
            <a:ext cx="7848600" cy="1231900"/>
          </a:xfrm>
          <a:prstGeom prst="rect">
            <a:avLst/>
          </a:prstGeom>
          <a:noFill/>
        </p:spPr>
        <p:txBody>
          <a:bodyPr lIns="91424" tIns="45712" rIns="91424" bIns="45712">
            <a:spAutoFit/>
          </a:bodyPr>
          <a:lstStyle/>
          <a:p>
            <a:pPr marL="342839" indent="-342839" algn="just" eaLnBrk="1" hangingPunct="1">
              <a:defRPr/>
            </a:pPr>
            <a:endParaRPr lang="es-ES" sz="1400" b="1" dirty="0"/>
          </a:p>
          <a:p>
            <a:pPr marL="342839" indent="14285" algn="just" eaLnBrk="1" hangingPunct="1">
              <a:defRPr/>
            </a:pPr>
            <a:endParaRPr lang="es-ES" sz="1400" dirty="0"/>
          </a:p>
          <a:p>
            <a:pPr marL="342839" indent="14285" algn="just" eaLnBrk="1" hangingPunct="1">
              <a:defRPr/>
            </a:pPr>
            <a:endParaRPr lang="es-ES" sz="1400" dirty="0"/>
          </a:p>
          <a:p>
            <a:pPr marL="342839" indent="14285" algn="just" eaLnBrk="1" hangingPunct="1">
              <a:defRPr/>
            </a:pPr>
            <a:endParaRPr lang="es-ES" sz="1400" dirty="0"/>
          </a:p>
          <a:p>
            <a:pPr eaLnBrk="1" hangingPunct="1">
              <a:defRPr/>
            </a:pPr>
            <a:endParaRPr lang="es-ES" dirty="0"/>
          </a:p>
        </p:txBody>
      </p:sp>
      <p:pic>
        <p:nvPicPr>
          <p:cNvPr id="14339" name="9 Imagen" descr="http://www.argentina.generadordeprecios.info/imagenes3/dds_losa_350_175_82111947.jpg">
            <a:extLst>
              <a:ext uri="{FF2B5EF4-FFF2-40B4-BE49-F238E27FC236}">
                <a16:creationId xmlns:a16="http://schemas.microsoft.com/office/drawing/2014/main" id="{80472777-48C2-397D-8D18-8BEB2DEC67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7750" y="4149725"/>
            <a:ext cx="3746500" cy="251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2" descr="http://3.bp.blogspot.com/-AD9I3qJL_bc/VLfOhIsoPiI/AAAAAAAAAo4/reOUQiltd1w/s1600/Platea.jpg">
            <a:extLst>
              <a:ext uri="{FF2B5EF4-FFF2-40B4-BE49-F238E27FC236}">
                <a16:creationId xmlns:a16="http://schemas.microsoft.com/office/drawing/2014/main" id="{6BAC5F08-DAA9-DCE0-A91D-B050AC383F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8213" y="2449513"/>
            <a:ext cx="5295900" cy="263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7 CuadroTexto">
            <a:extLst>
              <a:ext uri="{FF2B5EF4-FFF2-40B4-BE49-F238E27FC236}">
                <a16:creationId xmlns:a16="http://schemas.microsoft.com/office/drawing/2014/main" id="{E888F687-21E0-B88F-4D52-E1EB545AAF48}"/>
              </a:ext>
            </a:extLst>
          </p:cNvPr>
          <p:cNvSpPr txBox="1">
            <a:spLocks noChangeArrowheads="1"/>
          </p:cNvSpPr>
          <p:nvPr/>
        </p:nvSpPr>
        <p:spPr bwMode="auto">
          <a:xfrm>
            <a:off x="815975" y="1835150"/>
            <a:ext cx="1847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2" rIns="91424" bIns="45712">
            <a:spAutoFit/>
          </a:bodyPr>
          <a:lstStyle>
            <a:lvl1pPr marL="406400" indent="-406400">
              <a:spcBef>
                <a:spcPts val="700"/>
              </a:spcBef>
              <a:buClr>
                <a:schemeClr val="accent2"/>
              </a:buClr>
              <a:buSzPct val="60000"/>
              <a:buFont typeface="Wingdings" panose="05000000000000000000" pitchFamily="2" charset="2"/>
              <a:buChar char=""/>
              <a:defRPr sz="2900">
                <a:solidFill>
                  <a:schemeClr val="tx1"/>
                </a:solidFill>
                <a:latin typeface="Arial" panose="020B0604020202020204"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Arial" panose="020B0604020202020204"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Arial" panose="020B0604020202020204" pitchFamily="34" charset="0"/>
              </a:defRPr>
            </a:lvl3pPr>
            <a:lvl4pPr marL="1600200" indent="-228600">
              <a:spcBef>
                <a:spcPts val="400"/>
              </a:spcBef>
              <a:buClr>
                <a:srgbClr val="E7BC29"/>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ts val="400"/>
              </a:spcBef>
              <a:buClr>
                <a:srgbClr val="D092A7"/>
              </a:buClr>
              <a:buSzPct val="6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9pPr>
          </a:lstStyle>
          <a:p>
            <a:pPr algn="just" eaLnBrk="1" hangingPunct="1">
              <a:spcBef>
                <a:spcPts val="300"/>
              </a:spcBef>
              <a:spcAft>
                <a:spcPts val="300"/>
              </a:spcAft>
              <a:buClrTx/>
              <a:buSzTx/>
              <a:buFontTx/>
              <a:buNone/>
            </a:pPr>
            <a:r>
              <a:rPr lang="es-ES" altLang="es-AR" sz="1800" b="1"/>
              <a:t>Plateas</a:t>
            </a:r>
            <a:endParaRPr lang="es-ES" altLang="es-AR" sz="1400" b="1"/>
          </a:p>
        </p:txBody>
      </p:sp>
      <p:sp>
        <p:nvSpPr>
          <p:cNvPr id="14342" name="Rectangle 6">
            <a:extLst>
              <a:ext uri="{FF2B5EF4-FFF2-40B4-BE49-F238E27FC236}">
                <a16:creationId xmlns:a16="http://schemas.microsoft.com/office/drawing/2014/main" id="{405ED4C4-5560-1A23-7853-B241A653C908}"/>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FUNDACIONES - CONCEPTOS GENERALES</a:t>
            </a:r>
            <a:endParaRPr lang="es-ES_tradnl" altLang="es-AR" sz="2500" b="1">
              <a:latin typeface="Tw Cen MT" panose="020B0602020104020603"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Rectángulo">
            <a:extLst>
              <a:ext uri="{FF2B5EF4-FFF2-40B4-BE49-F238E27FC236}">
                <a16:creationId xmlns:a16="http://schemas.microsoft.com/office/drawing/2014/main" id="{BBF2B716-48C4-39BD-0CA3-E349BC9665DE}"/>
              </a:ext>
            </a:extLst>
          </p:cNvPr>
          <p:cNvSpPr>
            <a:spLocks noChangeArrowheads="1"/>
          </p:cNvSpPr>
          <p:nvPr/>
        </p:nvSpPr>
        <p:spPr bwMode="auto">
          <a:xfrm>
            <a:off x="611188" y="1730375"/>
            <a:ext cx="316865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s-ES_tradnl" altLang="es-AR" b="1"/>
              <a:t>Construcción muy liviana</a:t>
            </a:r>
          </a:p>
          <a:p>
            <a:pPr algn="just" eaLnBrk="1" hangingPunct="1"/>
            <a:r>
              <a:rPr lang="es-ES_tradnl" altLang="es-AR"/>
              <a:t>El caso típico: construcción de planta baja única, cubierta de chapa, mamposterías de ladrillos comunes. </a:t>
            </a:r>
            <a:endParaRPr lang="es-AR" altLang="es-AR" b="1"/>
          </a:p>
        </p:txBody>
      </p:sp>
      <p:sp>
        <p:nvSpPr>
          <p:cNvPr id="3" name="2 Elipse">
            <a:extLst>
              <a:ext uri="{FF2B5EF4-FFF2-40B4-BE49-F238E27FC236}">
                <a16:creationId xmlns:a16="http://schemas.microsoft.com/office/drawing/2014/main" id="{DA276113-2472-F391-DA72-41E4F7EBF4CC}"/>
              </a:ext>
            </a:extLst>
          </p:cNvPr>
          <p:cNvSpPr/>
          <p:nvPr/>
        </p:nvSpPr>
        <p:spPr>
          <a:xfrm>
            <a:off x="3995738" y="3933825"/>
            <a:ext cx="1871662" cy="5762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6" name="5 Elipse">
            <a:extLst>
              <a:ext uri="{FF2B5EF4-FFF2-40B4-BE49-F238E27FC236}">
                <a16:creationId xmlns:a16="http://schemas.microsoft.com/office/drawing/2014/main" id="{33294F4A-CACF-CE2A-DCFC-CB1805C0EAFC}"/>
              </a:ext>
            </a:extLst>
          </p:cNvPr>
          <p:cNvSpPr/>
          <p:nvPr/>
        </p:nvSpPr>
        <p:spPr>
          <a:xfrm>
            <a:off x="2843213" y="5662613"/>
            <a:ext cx="1223962" cy="5746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4" name="3 Flecha abajo">
            <a:extLst>
              <a:ext uri="{FF2B5EF4-FFF2-40B4-BE49-F238E27FC236}">
                <a16:creationId xmlns:a16="http://schemas.microsoft.com/office/drawing/2014/main" id="{0D06FBCC-105A-A505-2353-2CE6AD5E3C5F}"/>
              </a:ext>
            </a:extLst>
          </p:cNvPr>
          <p:cNvSpPr/>
          <p:nvPr/>
        </p:nvSpPr>
        <p:spPr>
          <a:xfrm>
            <a:off x="6186488" y="4076700"/>
            <a:ext cx="185737" cy="2159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8" name="7 Flecha abajo">
            <a:extLst>
              <a:ext uri="{FF2B5EF4-FFF2-40B4-BE49-F238E27FC236}">
                <a16:creationId xmlns:a16="http://schemas.microsoft.com/office/drawing/2014/main" id="{1D90DA5B-831A-D6D9-E452-389BE7EF458B}"/>
              </a:ext>
            </a:extLst>
          </p:cNvPr>
          <p:cNvSpPr/>
          <p:nvPr/>
        </p:nvSpPr>
        <p:spPr>
          <a:xfrm rot="10800000">
            <a:off x="6227763" y="5805488"/>
            <a:ext cx="185737" cy="863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15367" name="Rectangle 6">
            <a:extLst>
              <a:ext uri="{FF2B5EF4-FFF2-40B4-BE49-F238E27FC236}">
                <a16:creationId xmlns:a16="http://schemas.microsoft.com/office/drawing/2014/main" id="{30FDD632-C312-A4F7-2CEE-FC120463741E}"/>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INTERACCIÓN SUELO ESTRUCTURA</a:t>
            </a:r>
            <a:endParaRPr lang="es-ES_tradnl" altLang="es-AR" sz="2500" b="1">
              <a:latin typeface="Tw Cen MT" panose="020B0602020104020603" pitchFamily="34" charset="0"/>
            </a:endParaRPr>
          </a:p>
        </p:txBody>
      </p:sp>
      <p:sp>
        <p:nvSpPr>
          <p:cNvPr id="10" name="1 Rectángulo">
            <a:extLst>
              <a:ext uri="{FF2B5EF4-FFF2-40B4-BE49-F238E27FC236}">
                <a16:creationId xmlns:a16="http://schemas.microsoft.com/office/drawing/2014/main" id="{F9A331D6-731F-C76C-4463-68709F98BEA7}"/>
              </a:ext>
            </a:extLst>
          </p:cNvPr>
          <p:cNvSpPr>
            <a:spLocks noChangeArrowheads="1"/>
          </p:cNvSpPr>
          <p:nvPr/>
        </p:nvSpPr>
        <p:spPr bwMode="auto">
          <a:xfrm>
            <a:off x="611188" y="4616450"/>
            <a:ext cx="813752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s-ES_tradnl" altLang="es-AR" b="1"/>
              <a:t>Suelos de elevado PRH</a:t>
            </a:r>
          </a:p>
          <a:p>
            <a:pPr algn="just" eaLnBrk="1" hangingPunct="1"/>
            <a:r>
              <a:rPr lang="es-ES_tradnl" altLang="es-AR"/>
              <a:t>Suelos que experimentan variaciones de volumen al modificarse su contenido de humedad. </a:t>
            </a:r>
          </a:p>
          <a:p>
            <a:pPr algn="just" eaLnBrk="1" hangingPunct="1"/>
            <a:r>
              <a:rPr lang="es-ES_tradnl" altLang="es-AR"/>
              <a:t>En procesos de expansión las presiones pueden resultar elevadas.</a:t>
            </a:r>
          </a:p>
          <a:p>
            <a:pPr algn="just" eaLnBrk="1" hangingPunct="1"/>
            <a:r>
              <a:rPr lang="es-ES_tradnl" altLang="es-AR"/>
              <a:t>Mediciones locales </a:t>
            </a:r>
            <a:r>
              <a:rPr lang="es-ES_tradnl" altLang="es-AR">
                <a:latin typeface="Times New Roman" panose="02020603050405020304" pitchFamily="18" charset="0"/>
                <a:cs typeface="Times New Roman" panose="02020603050405020304" pitchFamily="18" charset="0"/>
              </a:rPr>
              <a:t>≈ 1,00 kg/cm</a:t>
            </a:r>
            <a:r>
              <a:rPr lang="es-ES_tradnl" altLang="es-AR" baseline="30000">
                <a:latin typeface="Times New Roman" panose="02020603050405020304" pitchFamily="18" charset="0"/>
                <a:cs typeface="Times New Roman" panose="02020603050405020304" pitchFamily="18" charset="0"/>
              </a:rPr>
              <a:t>2</a:t>
            </a:r>
            <a:r>
              <a:rPr lang="es-ES_tradnl" altLang="es-AR"/>
              <a:t> </a:t>
            </a:r>
            <a:endParaRPr lang="es-AR" altLang="es-AR" b="1"/>
          </a:p>
        </p:txBody>
      </p:sp>
      <p:sp>
        <p:nvSpPr>
          <p:cNvPr id="9" name="1 Rectángulo">
            <a:extLst>
              <a:ext uri="{FF2B5EF4-FFF2-40B4-BE49-F238E27FC236}">
                <a16:creationId xmlns:a16="http://schemas.microsoft.com/office/drawing/2014/main" id="{8D72A9C0-EE4C-9FF5-B675-71AF68DC704C}"/>
              </a:ext>
            </a:extLst>
          </p:cNvPr>
          <p:cNvSpPr>
            <a:spLocks noChangeArrowheads="1"/>
          </p:cNvSpPr>
          <p:nvPr/>
        </p:nvSpPr>
        <p:spPr bwMode="auto">
          <a:xfrm>
            <a:off x="611188" y="3995738"/>
            <a:ext cx="81375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s-ES_tradnl" altLang="es-AR"/>
              <a:t>Tensión de contacto superficial </a:t>
            </a:r>
            <a:r>
              <a:rPr lang="es-ES_tradnl" altLang="es-AR">
                <a:latin typeface="Times New Roman" panose="02020603050405020304" pitchFamily="18" charset="0"/>
                <a:cs typeface="Times New Roman" panose="02020603050405020304" pitchFamily="18" charset="0"/>
              </a:rPr>
              <a:t>≈ 0,06 a 0,08 kg/cm</a:t>
            </a:r>
            <a:r>
              <a:rPr lang="es-ES_tradnl" altLang="es-AR" baseline="30000">
                <a:latin typeface="Times New Roman" panose="02020603050405020304" pitchFamily="18" charset="0"/>
                <a:cs typeface="Times New Roman" panose="02020603050405020304" pitchFamily="18" charset="0"/>
              </a:rPr>
              <a:t>2</a:t>
            </a:r>
            <a:endParaRPr lang="es-AR" altLang="es-AR" b="1"/>
          </a:p>
        </p:txBody>
      </p:sp>
      <p:pic>
        <p:nvPicPr>
          <p:cNvPr id="12" name="9 Imagen" descr="http://argentina.ar/download.php?id=8607">
            <a:extLst>
              <a:ext uri="{FF2B5EF4-FFF2-40B4-BE49-F238E27FC236}">
                <a16:creationId xmlns:a16="http://schemas.microsoft.com/office/drawing/2014/main" id="{A932154C-8CB9-B8C6-1B23-3DCD0B3A5C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363" y="1700213"/>
            <a:ext cx="2952750" cy="196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1000"/>
                                        <p:tgtEl>
                                          <p:spTgt spid="3"/>
                                        </p:tgtEl>
                                      </p:cBhvr>
                                    </p:animEffect>
                                    <p:anim calcmode="lin" valueType="num">
                                      <p:cBhvr>
                                        <p:cTn id="29" dur="1000" fill="hold"/>
                                        <p:tgtEl>
                                          <p:spTgt spid="3"/>
                                        </p:tgtEl>
                                        <p:attrNameLst>
                                          <p:attrName>ppt_x</p:attrName>
                                        </p:attrNameLst>
                                      </p:cBhvr>
                                      <p:tavLst>
                                        <p:tav tm="0">
                                          <p:val>
                                            <p:strVal val="#ppt_x"/>
                                          </p:val>
                                        </p:tav>
                                        <p:tav tm="100000">
                                          <p:val>
                                            <p:strVal val="#ppt_x"/>
                                          </p:val>
                                        </p:tav>
                                      </p:tavLst>
                                    </p:anim>
                                    <p:anim calcmode="lin" valueType="num">
                                      <p:cBhvr>
                                        <p:cTn id="30" dur="1000" fill="hold"/>
                                        <p:tgtEl>
                                          <p:spTgt spid="3"/>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1000"/>
                                        <p:tgtEl>
                                          <p:spTgt spid="6"/>
                                        </p:tgtEl>
                                      </p:cBhvr>
                                    </p:animEffect>
                                    <p:anim calcmode="lin" valueType="num">
                                      <p:cBhvr>
                                        <p:cTn id="34" dur="1000" fill="hold"/>
                                        <p:tgtEl>
                                          <p:spTgt spid="6"/>
                                        </p:tgtEl>
                                        <p:attrNameLst>
                                          <p:attrName>ppt_x</p:attrName>
                                        </p:attrNameLst>
                                      </p:cBhvr>
                                      <p:tavLst>
                                        <p:tav tm="0">
                                          <p:val>
                                            <p:strVal val="#ppt_x"/>
                                          </p:val>
                                        </p:tav>
                                        <p:tav tm="100000">
                                          <p:val>
                                            <p:strVal val="#ppt_x"/>
                                          </p:val>
                                        </p:tav>
                                      </p:tavLst>
                                    </p:anim>
                                    <p:anim calcmode="lin" valueType="num">
                                      <p:cBhvr>
                                        <p:cTn id="35" dur="1000" fill="hold"/>
                                        <p:tgtEl>
                                          <p:spTgt spid="6"/>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fade">
                                      <p:cBhvr>
                                        <p:cTn id="38" dur="1000"/>
                                        <p:tgtEl>
                                          <p:spTgt spid="4"/>
                                        </p:tgtEl>
                                      </p:cBhvr>
                                    </p:animEffect>
                                    <p:anim calcmode="lin" valueType="num">
                                      <p:cBhvr>
                                        <p:cTn id="39" dur="1000" fill="hold"/>
                                        <p:tgtEl>
                                          <p:spTgt spid="4"/>
                                        </p:tgtEl>
                                        <p:attrNameLst>
                                          <p:attrName>ppt_x</p:attrName>
                                        </p:attrNameLst>
                                      </p:cBhvr>
                                      <p:tavLst>
                                        <p:tav tm="0">
                                          <p:val>
                                            <p:strVal val="#ppt_x"/>
                                          </p:val>
                                        </p:tav>
                                        <p:tav tm="100000">
                                          <p:val>
                                            <p:strVal val="#ppt_x"/>
                                          </p:val>
                                        </p:tav>
                                      </p:tavLst>
                                    </p:anim>
                                    <p:anim calcmode="lin" valueType="num">
                                      <p:cBhvr>
                                        <p:cTn id="40" dur="1000" fill="hold"/>
                                        <p:tgtEl>
                                          <p:spTgt spid="4"/>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1000"/>
                                        <p:tgtEl>
                                          <p:spTgt spid="8"/>
                                        </p:tgtEl>
                                      </p:cBhvr>
                                    </p:animEffect>
                                    <p:anim calcmode="lin" valueType="num">
                                      <p:cBhvr>
                                        <p:cTn id="44" dur="1000" fill="hold"/>
                                        <p:tgtEl>
                                          <p:spTgt spid="8"/>
                                        </p:tgtEl>
                                        <p:attrNameLst>
                                          <p:attrName>ppt_x</p:attrName>
                                        </p:attrNameLst>
                                      </p:cBhvr>
                                      <p:tavLst>
                                        <p:tav tm="0">
                                          <p:val>
                                            <p:strVal val="#ppt_x"/>
                                          </p:val>
                                        </p:tav>
                                        <p:tav tm="100000">
                                          <p:val>
                                            <p:strVal val="#ppt_x"/>
                                          </p:val>
                                        </p:tav>
                                      </p:tavLst>
                                    </p:anim>
                                    <p:anim calcmode="lin" valueType="num">
                                      <p:cBhvr>
                                        <p:cTn id="4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4" grpId="0" animBg="1"/>
      <p:bldP spid="8" grpId="0" animBg="1"/>
      <p:bldP spid="10"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Rectángulo">
            <a:extLst>
              <a:ext uri="{FF2B5EF4-FFF2-40B4-BE49-F238E27FC236}">
                <a16:creationId xmlns:a16="http://schemas.microsoft.com/office/drawing/2014/main" id="{C32DFB5B-F04F-01F2-DD4D-B244A0DDD9F9}"/>
              </a:ext>
            </a:extLst>
          </p:cNvPr>
          <p:cNvSpPr>
            <a:spLocks noChangeArrowheads="1"/>
          </p:cNvSpPr>
          <p:nvPr/>
        </p:nvSpPr>
        <p:spPr bwMode="auto">
          <a:xfrm>
            <a:off x="611188" y="1730375"/>
            <a:ext cx="316865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s-ES_tradnl" altLang="es-AR" b="1" dirty="0"/>
              <a:t>Construcción muy liviana</a:t>
            </a:r>
          </a:p>
          <a:p>
            <a:pPr algn="just" eaLnBrk="1" hangingPunct="1"/>
            <a:r>
              <a:rPr lang="es-ES_tradnl" altLang="es-AR" dirty="0"/>
              <a:t>El caso típico: construcción de planta baja única, cubierta de chapa, mamposterías de ladrillos comunes. </a:t>
            </a:r>
            <a:endParaRPr lang="es-AR" altLang="es-AR" b="1" dirty="0"/>
          </a:p>
        </p:txBody>
      </p:sp>
      <p:sp>
        <p:nvSpPr>
          <p:cNvPr id="3" name="2 Elipse">
            <a:extLst>
              <a:ext uri="{FF2B5EF4-FFF2-40B4-BE49-F238E27FC236}">
                <a16:creationId xmlns:a16="http://schemas.microsoft.com/office/drawing/2014/main" id="{355E0ADD-7466-DC53-17FE-180D0A5CF492}"/>
              </a:ext>
            </a:extLst>
          </p:cNvPr>
          <p:cNvSpPr/>
          <p:nvPr/>
        </p:nvSpPr>
        <p:spPr>
          <a:xfrm>
            <a:off x="3348038" y="3933825"/>
            <a:ext cx="1439862" cy="5762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6" name="5 Elipse">
            <a:extLst>
              <a:ext uri="{FF2B5EF4-FFF2-40B4-BE49-F238E27FC236}">
                <a16:creationId xmlns:a16="http://schemas.microsoft.com/office/drawing/2014/main" id="{F0656490-D250-BD4C-A5FB-0BA6446542B3}"/>
              </a:ext>
            </a:extLst>
          </p:cNvPr>
          <p:cNvSpPr/>
          <p:nvPr/>
        </p:nvSpPr>
        <p:spPr>
          <a:xfrm>
            <a:off x="2843213" y="5230813"/>
            <a:ext cx="1223962" cy="5746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8" name="7 Flecha abajo">
            <a:extLst>
              <a:ext uri="{FF2B5EF4-FFF2-40B4-BE49-F238E27FC236}">
                <a16:creationId xmlns:a16="http://schemas.microsoft.com/office/drawing/2014/main" id="{2563B819-83C5-02FD-37FB-493D090777C1}"/>
              </a:ext>
            </a:extLst>
          </p:cNvPr>
          <p:cNvSpPr/>
          <p:nvPr/>
        </p:nvSpPr>
        <p:spPr>
          <a:xfrm rot="10800000">
            <a:off x="5148263" y="5157788"/>
            <a:ext cx="185737" cy="863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16390" name="Rectangle 6">
            <a:extLst>
              <a:ext uri="{FF2B5EF4-FFF2-40B4-BE49-F238E27FC236}">
                <a16:creationId xmlns:a16="http://schemas.microsoft.com/office/drawing/2014/main" id="{8AFF72A0-08D6-F635-F4C8-AC9D53892BD6}"/>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INTERACCIÓN SUELO ESTRUCTURA</a:t>
            </a:r>
            <a:endParaRPr lang="es-ES_tradnl" altLang="es-AR" sz="2500" b="1">
              <a:latin typeface="Tw Cen MT" panose="020B0602020104020603" pitchFamily="34" charset="0"/>
            </a:endParaRPr>
          </a:p>
        </p:txBody>
      </p:sp>
      <p:sp>
        <p:nvSpPr>
          <p:cNvPr id="10" name="1 Rectángulo">
            <a:extLst>
              <a:ext uri="{FF2B5EF4-FFF2-40B4-BE49-F238E27FC236}">
                <a16:creationId xmlns:a16="http://schemas.microsoft.com/office/drawing/2014/main" id="{4849ACD4-2E55-020A-58E3-04C9A5CA69F8}"/>
              </a:ext>
            </a:extLst>
          </p:cNvPr>
          <p:cNvSpPr>
            <a:spLocks noChangeArrowheads="1"/>
          </p:cNvSpPr>
          <p:nvPr/>
        </p:nvSpPr>
        <p:spPr bwMode="auto">
          <a:xfrm>
            <a:off x="611188" y="5014913"/>
            <a:ext cx="81375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s-ES_tradnl" altLang="es-AR" b="1"/>
              <a:t>Suelos expansivos </a:t>
            </a:r>
          </a:p>
          <a:p>
            <a:pPr algn="just" eaLnBrk="1" hangingPunct="1"/>
            <a:r>
              <a:rPr lang="es-ES_tradnl" altLang="es-AR"/>
              <a:t>Mediciones locales </a:t>
            </a:r>
            <a:r>
              <a:rPr lang="es-ES_tradnl" altLang="es-AR">
                <a:latin typeface="Times New Roman" panose="02020603050405020304" pitchFamily="18" charset="0"/>
                <a:cs typeface="Times New Roman" panose="02020603050405020304" pitchFamily="18" charset="0"/>
              </a:rPr>
              <a:t>≈ 1,00 kg/cm</a:t>
            </a:r>
            <a:r>
              <a:rPr lang="es-ES_tradnl" altLang="es-AR" baseline="30000">
                <a:latin typeface="Times New Roman" panose="02020603050405020304" pitchFamily="18" charset="0"/>
                <a:cs typeface="Times New Roman" panose="02020603050405020304" pitchFamily="18" charset="0"/>
              </a:rPr>
              <a:t>2</a:t>
            </a:r>
            <a:r>
              <a:rPr lang="es-ES_tradnl" altLang="es-AR"/>
              <a:t> </a:t>
            </a:r>
            <a:endParaRPr lang="es-AR" altLang="es-AR" b="1"/>
          </a:p>
        </p:txBody>
      </p:sp>
      <p:sp>
        <p:nvSpPr>
          <p:cNvPr id="16392" name="1 Rectángulo">
            <a:extLst>
              <a:ext uri="{FF2B5EF4-FFF2-40B4-BE49-F238E27FC236}">
                <a16:creationId xmlns:a16="http://schemas.microsoft.com/office/drawing/2014/main" id="{02AB12CC-BF01-E9B8-048D-5823DE9A9C94}"/>
              </a:ext>
            </a:extLst>
          </p:cNvPr>
          <p:cNvSpPr>
            <a:spLocks noChangeArrowheads="1"/>
          </p:cNvSpPr>
          <p:nvPr/>
        </p:nvSpPr>
        <p:spPr bwMode="auto">
          <a:xfrm>
            <a:off x="611188" y="3995738"/>
            <a:ext cx="81375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s-ES_tradnl" altLang="es-AR"/>
              <a:t>Tensión de contacto lineal </a:t>
            </a:r>
            <a:r>
              <a:rPr lang="es-ES_tradnl" altLang="es-AR">
                <a:latin typeface="Times New Roman" panose="02020603050405020304" pitchFamily="18" charset="0"/>
                <a:cs typeface="Times New Roman" panose="02020603050405020304" pitchFamily="18" charset="0"/>
              </a:rPr>
              <a:t>≈ 0,35 kg/cm</a:t>
            </a:r>
            <a:r>
              <a:rPr lang="es-ES_tradnl" altLang="es-AR" baseline="30000">
                <a:latin typeface="Times New Roman" panose="02020603050405020304" pitchFamily="18" charset="0"/>
                <a:cs typeface="Times New Roman" panose="02020603050405020304" pitchFamily="18" charset="0"/>
              </a:rPr>
              <a:t>2</a:t>
            </a:r>
            <a:endParaRPr lang="es-AR" altLang="es-AR" b="1"/>
          </a:p>
        </p:txBody>
      </p:sp>
      <p:pic>
        <p:nvPicPr>
          <p:cNvPr id="16393" name="9 Imagen" descr="http://argentina.ar/download.php?id=8607">
            <a:extLst>
              <a:ext uri="{FF2B5EF4-FFF2-40B4-BE49-F238E27FC236}">
                <a16:creationId xmlns:a16="http://schemas.microsoft.com/office/drawing/2014/main" id="{0A9571B2-6AAE-1AA5-B5C8-C60B345CF7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363" y="1700213"/>
            <a:ext cx="2952750" cy="196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1 Rectángulo">
            <a:extLst>
              <a:ext uri="{FF2B5EF4-FFF2-40B4-BE49-F238E27FC236}">
                <a16:creationId xmlns:a16="http://schemas.microsoft.com/office/drawing/2014/main" id="{D1EDC357-67D1-F5FC-27A8-A7833EE12E47}"/>
              </a:ext>
            </a:extLst>
          </p:cNvPr>
          <p:cNvSpPr>
            <a:spLocks noChangeArrowheads="1"/>
          </p:cNvSpPr>
          <p:nvPr/>
        </p:nvSpPr>
        <p:spPr bwMode="auto">
          <a:xfrm>
            <a:off x="5651500" y="4149725"/>
            <a:ext cx="3168650"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s-ES_tradnl" altLang="es-AR">
                <a:solidFill>
                  <a:srgbClr val="FF0000"/>
                </a:solidFill>
              </a:rPr>
              <a:t>La concentración de cargas es un principio de solución, pero debe existir correlación entre la superficie de apoyo y la superficie expuesta a la presión de expansión.</a:t>
            </a:r>
            <a:r>
              <a:rPr lang="es-ES_tradnl" altLang="es-AR"/>
              <a:t> </a:t>
            </a:r>
            <a:endParaRPr lang="es-AR" altLang="es-AR" b="1"/>
          </a:p>
        </p:txBody>
      </p:sp>
      <p:sp>
        <p:nvSpPr>
          <p:cNvPr id="13" name="3 Flecha abajo">
            <a:extLst>
              <a:ext uri="{FF2B5EF4-FFF2-40B4-BE49-F238E27FC236}">
                <a16:creationId xmlns:a16="http://schemas.microsoft.com/office/drawing/2014/main" id="{439B5A5F-C089-CD83-F88F-70AA2F27AE3A}"/>
              </a:ext>
            </a:extLst>
          </p:cNvPr>
          <p:cNvSpPr/>
          <p:nvPr/>
        </p:nvSpPr>
        <p:spPr>
          <a:xfrm>
            <a:off x="5148263" y="4076700"/>
            <a:ext cx="185737" cy="2159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14" name="3 Flecha abajo">
            <a:extLst>
              <a:ext uri="{FF2B5EF4-FFF2-40B4-BE49-F238E27FC236}">
                <a16:creationId xmlns:a16="http://schemas.microsoft.com/office/drawing/2014/main" id="{60378C9F-516D-099A-54FA-571A8B72A72D}"/>
              </a:ext>
            </a:extLst>
          </p:cNvPr>
          <p:cNvSpPr/>
          <p:nvPr/>
        </p:nvSpPr>
        <p:spPr>
          <a:xfrm>
            <a:off x="5148263" y="4076700"/>
            <a:ext cx="185737" cy="5048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AR"/>
          </a:p>
        </p:txBody>
      </p:sp>
      <p:sp>
        <p:nvSpPr>
          <p:cNvPr id="2" name="Rectángulo 1">
            <a:extLst>
              <a:ext uri="{FF2B5EF4-FFF2-40B4-BE49-F238E27FC236}">
                <a16:creationId xmlns:a16="http://schemas.microsoft.com/office/drawing/2014/main" id="{FED4F2AA-34DD-D275-73F9-B0D76ACA309C}"/>
              </a:ext>
            </a:extLst>
          </p:cNvPr>
          <p:cNvSpPr/>
          <p:nvPr/>
        </p:nvSpPr>
        <p:spPr>
          <a:xfrm>
            <a:off x="5299075" y="3965575"/>
            <a:ext cx="142875"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 name="Rectángulo 3">
            <a:extLst>
              <a:ext uri="{FF2B5EF4-FFF2-40B4-BE49-F238E27FC236}">
                <a16:creationId xmlns:a16="http://schemas.microsoft.com/office/drawing/2014/main" id="{864B16BD-55AE-BA52-5E76-D8CCF26F6190}"/>
              </a:ext>
            </a:extLst>
          </p:cNvPr>
          <p:cNvSpPr/>
          <p:nvPr/>
        </p:nvSpPr>
        <p:spPr>
          <a:xfrm>
            <a:off x="4968875" y="4040188"/>
            <a:ext cx="222250" cy="3635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500" fill="hold"/>
                                        <p:tgtEl>
                                          <p:spTgt spid="11"/>
                                        </p:tgtEl>
                                        <p:attrNameLst>
                                          <p:attrName>ppt_w</p:attrName>
                                        </p:attrNameLst>
                                      </p:cBhvr>
                                      <p:tavLst>
                                        <p:tav tm="0">
                                          <p:val>
                                            <p:fltVal val="0"/>
                                          </p:val>
                                        </p:tav>
                                        <p:tav tm="100000">
                                          <p:val>
                                            <p:strVal val="#ppt_w"/>
                                          </p:val>
                                        </p:tav>
                                      </p:tavLst>
                                    </p:anim>
                                    <p:anim calcmode="lin" valueType="num">
                                      <p:cBhvr>
                                        <p:cTn id="30" dur="500" fill="hold"/>
                                        <p:tgtEl>
                                          <p:spTgt spid="11"/>
                                        </p:tgtEl>
                                        <p:attrNameLst>
                                          <p:attrName>ppt_h</p:attrName>
                                        </p:attrNameLst>
                                      </p:cBhvr>
                                      <p:tavLst>
                                        <p:tav tm="0">
                                          <p:val>
                                            <p:fltVal val="0"/>
                                          </p:val>
                                        </p:tav>
                                        <p:tav tm="100000">
                                          <p:val>
                                            <p:strVal val="#ppt_h"/>
                                          </p:val>
                                        </p:tav>
                                      </p:tavLst>
                                    </p:anim>
                                    <p:animEffect transition="in" filter="fade">
                                      <p:cBhvr>
                                        <p:cTn id="31" dur="500"/>
                                        <p:tgtEl>
                                          <p:spTgt spid="11"/>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2"/>
                                        </p:tgtEl>
                                        <p:attrNameLst>
                                          <p:attrName>style.visibility</p:attrName>
                                        </p:attrNameLst>
                                      </p:cBhvr>
                                      <p:to>
                                        <p:strVal val="visible"/>
                                      </p:to>
                                    </p:set>
                                    <p:anim calcmode="lin" valueType="num">
                                      <p:cBhvr>
                                        <p:cTn id="34" dur="500" fill="hold"/>
                                        <p:tgtEl>
                                          <p:spTgt spid="2"/>
                                        </p:tgtEl>
                                        <p:attrNameLst>
                                          <p:attrName>ppt_w</p:attrName>
                                        </p:attrNameLst>
                                      </p:cBhvr>
                                      <p:tavLst>
                                        <p:tav tm="0">
                                          <p:val>
                                            <p:fltVal val="0"/>
                                          </p:val>
                                        </p:tav>
                                        <p:tav tm="100000">
                                          <p:val>
                                            <p:strVal val="#ppt_w"/>
                                          </p:val>
                                        </p:tav>
                                      </p:tavLst>
                                    </p:anim>
                                    <p:anim calcmode="lin" valueType="num">
                                      <p:cBhvr>
                                        <p:cTn id="35" dur="500" fill="hold"/>
                                        <p:tgtEl>
                                          <p:spTgt spid="2"/>
                                        </p:tgtEl>
                                        <p:attrNameLst>
                                          <p:attrName>ppt_h</p:attrName>
                                        </p:attrNameLst>
                                      </p:cBhvr>
                                      <p:tavLst>
                                        <p:tav tm="0">
                                          <p:val>
                                            <p:fltVal val="0"/>
                                          </p:val>
                                        </p:tav>
                                        <p:tav tm="100000">
                                          <p:val>
                                            <p:strVal val="#ppt_h"/>
                                          </p:val>
                                        </p:tav>
                                      </p:tavLst>
                                    </p:anim>
                                    <p:animEffect transition="in" filter="fade">
                                      <p:cBhvr>
                                        <p:cTn id="36" dur="500"/>
                                        <p:tgtEl>
                                          <p:spTgt spid="2"/>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p:cTn id="39" dur="500" fill="hold"/>
                                        <p:tgtEl>
                                          <p:spTgt spid="14"/>
                                        </p:tgtEl>
                                        <p:attrNameLst>
                                          <p:attrName>ppt_w</p:attrName>
                                        </p:attrNameLst>
                                      </p:cBhvr>
                                      <p:tavLst>
                                        <p:tav tm="0">
                                          <p:val>
                                            <p:fltVal val="0"/>
                                          </p:val>
                                        </p:tav>
                                        <p:tav tm="100000">
                                          <p:val>
                                            <p:strVal val="#ppt_w"/>
                                          </p:val>
                                        </p:tav>
                                      </p:tavLst>
                                    </p:anim>
                                    <p:anim calcmode="lin" valueType="num">
                                      <p:cBhvr>
                                        <p:cTn id="40" dur="500" fill="hold"/>
                                        <p:tgtEl>
                                          <p:spTgt spid="14"/>
                                        </p:tgtEl>
                                        <p:attrNameLst>
                                          <p:attrName>ppt_h</p:attrName>
                                        </p:attrNameLst>
                                      </p:cBhvr>
                                      <p:tavLst>
                                        <p:tav tm="0">
                                          <p:val>
                                            <p:fltVal val="0"/>
                                          </p:val>
                                        </p:tav>
                                        <p:tav tm="100000">
                                          <p:val>
                                            <p:strVal val="#ppt_h"/>
                                          </p:val>
                                        </p:tav>
                                      </p:tavLst>
                                    </p:anim>
                                    <p:animEffect transition="in" filter="fade">
                                      <p:cBhvr>
                                        <p:cTn id="41" dur="500"/>
                                        <p:tgtEl>
                                          <p:spTgt spid="14"/>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4"/>
                                        </p:tgtEl>
                                        <p:attrNameLst>
                                          <p:attrName>style.visibility</p:attrName>
                                        </p:attrNameLst>
                                      </p:cBhvr>
                                      <p:to>
                                        <p:strVal val="visible"/>
                                      </p:to>
                                    </p:set>
                                    <p:anim calcmode="lin" valueType="num">
                                      <p:cBhvr>
                                        <p:cTn id="44" dur="500" fill="hold"/>
                                        <p:tgtEl>
                                          <p:spTgt spid="4"/>
                                        </p:tgtEl>
                                        <p:attrNameLst>
                                          <p:attrName>ppt_w</p:attrName>
                                        </p:attrNameLst>
                                      </p:cBhvr>
                                      <p:tavLst>
                                        <p:tav tm="0">
                                          <p:val>
                                            <p:fltVal val="0"/>
                                          </p:val>
                                        </p:tav>
                                        <p:tav tm="100000">
                                          <p:val>
                                            <p:strVal val="#ppt_w"/>
                                          </p:val>
                                        </p:tav>
                                      </p:tavLst>
                                    </p:anim>
                                    <p:anim calcmode="lin" valueType="num">
                                      <p:cBhvr>
                                        <p:cTn id="45" dur="500" fill="hold"/>
                                        <p:tgtEl>
                                          <p:spTgt spid="4"/>
                                        </p:tgtEl>
                                        <p:attrNameLst>
                                          <p:attrName>ppt_h</p:attrName>
                                        </p:attrNameLst>
                                      </p:cBhvr>
                                      <p:tavLst>
                                        <p:tav tm="0">
                                          <p:val>
                                            <p:fltVal val="0"/>
                                          </p:val>
                                        </p:tav>
                                        <p:tav tm="100000">
                                          <p:val>
                                            <p:strVal val="#ppt_h"/>
                                          </p:val>
                                        </p:tav>
                                      </p:tavLst>
                                    </p:anim>
                                    <p:animEffect transition="in" filter="fade">
                                      <p:cBhvr>
                                        <p:cTn id="4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8" grpId="0" animBg="1"/>
      <p:bldP spid="10" grpId="0"/>
      <p:bldP spid="11" grpId="0"/>
      <p:bldP spid="14" grpId="0" animBg="1"/>
      <p:bldP spid="2" grpId="0"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6">
            <a:extLst>
              <a:ext uri="{FF2B5EF4-FFF2-40B4-BE49-F238E27FC236}">
                <a16:creationId xmlns:a16="http://schemas.microsoft.com/office/drawing/2014/main" id="{AD10A635-A223-A5FD-8DBD-9742C2225BD8}"/>
              </a:ext>
            </a:extLst>
          </p:cNvPr>
          <p:cNvSpPr>
            <a:spLocks noGrp="1"/>
          </p:cNvSpPr>
          <p:nvPr>
            <p:ph type="title"/>
          </p:nvPr>
        </p:nvSpPr>
        <p:spPr/>
        <p:txBody>
          <a:bodyPr/>
          <a:lstStyle/>
          <a:p>
            <a:pPr eaLnBrk="1" hangingPunct="1"/>
            <a:r>
              <a:rPr lang="es-ES_tradnl" altLang="es-AR" sz="2400" b="1">
                <a:latin typeface="Tw Cen MT" panose="020B0602020104020603" pitchFamily="34" charset="0"/>
              </a:rPr>
              <a:t>INTERACCIÓN SUELO ESTRUCTURA</a:t>
            </a:r>
            <a:endParaRPr lang="es-ES_tradnl" altLang="es-AR" sz="2500" b="1">
              <a:latin typeface="Tw Cen MT" panose="020B0602020104020603" pitchFamily="34" charset="0"/>
            </a:endParaRPr>
          </a:p>
        </p:txBody>
      </p:sp>
      <p:sp>
        <p:nvSpPr>
          <p:cNvPr id="2" name="7 CuadroTexto">
            <a:extLst>
              <a:ext uri="{FF2B5EF4-FFF2-40B4-BE49-F238E27FC236}">
                <a16:creationId xmlns:a16="http://schemas.microsoft.com/office/drawing/2014/main" id="{D4EF0213-95AA-D4A8-148E-68025D32D610}"/>
              </a:ext>
            </a:extLst>
          </p:cNvPr>
          <p:cNvSpPr txBox="1">
            <a:spLocks noChangeArrowheads="1"/>
          </p:cNvSpPr>
          <p:nvPr/>
        </p:nvSpPr>
        <p:spPr bwMode="auto">
          <a:xfrm>
            <a:off x="323528" y="1739900"/>
            <a:ext cx="7848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2" rIns="91424" bIns="45712">
            <a:spAutoFit/>
          </a:bodyPr>
          <a:lstStyle>
            <a:lvl1pPr marL="406400" indent="-406400">
              <a:spcBef>
                <a:spcPts val="700"/>
              </a:spcBef>
              <a:buClr>
                <a:schemeClr val="accent2"/>
              </a:buClr>
              <a:buSzPct val="60000"/>
              <a:buFont typeface="Wingdings" panose="05000000000000000000" pitchFamily="2" charset="2"/>
              <a:buChar char=""/>
              <a:defRPr sz="2900">
                <a:solidFill>
                  <a:schemeClr val="tx1"/>
                </a:solidFill>
                <a:latin typeface="Arial" panose="020B0604020202020204"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Arial" panose="020B0604020202020204"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Arial" panose="020B0604020202020204" pitchFamily="34" charset="0"/>
              </a:defRPr>
            </a:lvl3pPr>
            <a:lvl4pPr marL="1600200" indent="-228600">
              <a:spcBef>
                <a:spcPts val="400"/>
              </a:spcBef>
              <a:buClr>
                <a:srgbClr val="E7BC29"/>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ts val="400"/>
              </a:spcBef>
              <a:buClr>
                <a:srgbClr val="D092A7"/>
              </a:buClr>
              <a:buSzPct val="6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ts val="400"/>
              </a:spcBef>
              <a:spcAft>
                <a:spcPct val="0"/>
              </a:spcAft>
              <a:buClr>
                <a:srgbClr val="D092A7"/>
              </a:buClr>
              <a:buSzPct val="65000"/>
              <a:buFont typeface="Wingdings" panose="05000000000000000000" pitchFamily="2" charset="2"/>
              <a:buChar char=""/>
              <a:defRPr sz="2000">
                <a:solidFill>
                  <a:schemeClr val="tx1"/>
                </a:solidFill>
                <a:latin typeface="Arial" panose="020B0604020202020204" pitchFamily="34" charset="0"/>
              </a:defRPr>
            </a:lvl9pPr>
          </a:lstStyle>
          <a:p>
            <a:pPr algn="just" eaLnBrk="1" hangingPunct="1">
              <a:spcBef>
                <a:spcPts val="300"/>
              </a:spcBef>
              <a:spcAft>
                <a:spcPts val="300"/>
              </a:spcAft>
              <a:buClrTx/>
              <a:buSzTx/>
              <a:buFontTx/>
              <a:buNone/>
            </a:pPr>
            <a:r>
              <a:rPr lang="es-ES" altLang="es-AR" sz="1800" b="1" dirty="0"/>
              <a:t>EDUCACIÓN</a:t>
            </a:r>
            <a:endParaRPr lang="es-ES" altLang="es-AR" sz="1400" b="1" dirty="0"/>
          </a:p>
        </p:txBody>
      </p:sp>
      <p:sp>
        <p:nvSpPr>
          <p:cNvPr id="3" name="Título 1">
            <a:extLst>
              <a:ext uri="{FF2B5EF4-FFF2-40B4-BE49-F238E27FC236}">
                <a16:creationId xmlns:a16="http://schemas.microsoft.com/office/drawing/2014/main" id="{27141848-6B7F-35E1-2813-4D4001A21595}"/>
              </a:ext>
            </a:extLst>
          </p:cNvPr>
          <p:cNvSpPr txBox="1">
            <a:spLocks/>
          </p:cNvSpPr>
          <p:nvPr/>
        </p:nvSpPr>
        <p:spPr>
          <a:xfrm>
            <a:off x="2267744" y="2204864"/>
            <a:ext cx="4824536" cy="66949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AR" sz="1800" dirty="0">
                <a:latin typeface="+mn-lt"/>
              </a:rPr>
              <a:t>Total de Unidades  Educativas = 1.443 </a:t>
            </a:r>
          </a:p>
          <a:p>
            <a:r>
              <a:rPr lang="es-AR" sz="1800" dirty="0">
                <a:latin typeface="+mn-lt"/>
              </a:rPr>
              <a:t>Período 1995 - 2022</a:t>
            </a:r>
            <a:endParaRPr lang="es-ES" sz="1800" dirty="0">
              <a:latin typeface="+mn-lt"/>
            </a:endParaRPr>
          </a:p>
        </p:txBody>
      </p:sp>
      <p:pic>
        <p:nvPicPr>
          <p:cNvPr id="4" name="Imagen 3" descr="Imagen que contiene pasto, exterior, azul, pista&#10;&#10;Descripción generada automáticamente">
            <a:extLst>
              <a:ext uri="{FF2B5EF4-FFF2-40B4-BE49-F238E27FC236}">
                <a16:creationId xmlns:a16="http://schemas.microsoft.com/office/drawing/2014/main" id="{426DDBEC-BA53-B5E6-BB98-88BA7F56AB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3800" y="4437112"/>
            <a:ext cx="2504664" cy="1934376"/>
          </a:xfrm>
          <a:prstGeom prst="rect">
            <a:avLst/>
          </a:prstGeom>
        </p:spPr>
      </p:pic>
      <p:pic>
        <p:nvPicPr>
          <p:cNvPr id="5" name="Imagen 4" descr="Edificio con letrero en frente de un coche&#10;&#10;Descripción generada automáticamente con confianza media">
            <a:extLst>
              <a:ext uri="{FF2B5EF4-FFF2-40B4-BE49-F238E27FC236}">
                <a16:creationId xmlns:a16="http://schemas.microsoft.com/office/drawing/2014/main" id="{59E271C2-8472-1C7B-1A31-85E700A186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109" y="4437112"/>
            <a:ext cx="2706715" cy="1934376"/>
          </a:xfrm>
          <a:prstGeom prst="rect">
            <a:avLst/>
          </a:prstGeom>
        </p:spPr>
      </p:pic>
      <p:pic>
        <p:nvPicPr>
          <p:cNvPr id="7" name="Imagen 6" descr="Casa en medio de la calle&#10;&#10;Descripción generada automáticamente con confianza media">
            <a:extLst>
              <a:ext uri="{FF2B5EF4-FFF2-40B4-BE49-F238E27FC236}">
                <a16:creationId xmlns:a16="http://schemas.microsoft.com/office/drawing/2014/main" id="{88A4A1DC-C742-7E1C-B0BA-572A2691B4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5856" y="4437112"/>
            <a:ext cx="2645658" cy="1934376"/>
          </a:xfrm>
          <a:prstGeom prst="rect">
            <a:avLst/>
          </a:prstGeom>
        </p:spPr>
      </p:pic>
      <p:sp>
        <p:nvSpPr>
          <p:cNvPr id="8" name="Título 1">
            <a:extLst>
              <a:ext uri="{FF2B5EF4-FFF2-40B4-BE49-F238E27FC236}">
                <a16:creationId xmlns:a16="http://schemas.microsoft.com/office/drawing/2014/main" id="{8146A163-6300-E4B8-EB2E-1DE74942B560}"/>
              </a:ext>
            </a:extLst>
          </p:cNvPr>
          <p:cNvSpPr txBox="1">
            <a:spLocks/>
          </p:cNvSpPr>
          <p:nvPr/>
        </p:nvSpPr>
        <p:spPr>
          <a:xfrm>
            <a:off x="899864" y="3068960"/>
            <a:ext cx="7848600" cy="80101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AR" sz="1800" dirty="0">
                <a:solidFill>
                  <a:srgbClr val="FF0000"/>
                </a:solidFill>
                <a:latin typeface="+mn-lt"/>
              </a:rPr>
              <a:t>8 % de las unidades educativas se resuelve en más de una planta</a:t>
            </a:r>
          </a:p>
          <a:p>
            <a:pPr algn="l"/>
            <a:endParaRPr lang="es-AR" sz="800" dirty="0">
              <a:solidFill>
                <a:srgbClr val="FF0000"/>
              </a:solidFill>
              <a:latin typeface="+mn-lt"/>
            </a:endParaRPr>
          </a:p>
          <a:p>
            <a:pPr algn="l"/>
            <a:r>
              <a:rPr lang="es-AR" sz="1800" u="sng" dirty="0">
                <a:solidFill>
                  <a:srgbClr val="FF0000"/>
                </a:solidFill>
                <a:latin typeface="+mn-lt"/>
              </a:rPr>
              <a:t>92 % de las unidades educativas se resuelve en una planta</a:t>
            </a:r>
            <a:endParaRPr lang="es-ES" sz="1800" u="sng" dirty="0">
              <a:solidFill>
                <a:srgbClr val="FF0000"/>
              </a:solidFill>
              <a:latin typeface="+mn-lt"/>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8_Intermedio">
  <a:themeElements>
    <a:clrScheme name="Papel">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8_Intermedio">
      <a:majorFont>
        <a:latin typeface=""/>
        <a:ea typeface=""/>
        <a:cs typeface=""/>
      </a:majorFont>
      <a:minorFont>
        <a:latin typeface=""/>
        <a:ea typeface=""/>
        <a:cs typeface=""/>
      </a:minorFont>
    </a:fontScheme>
    <a:fmtScheme name="Intermedio">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apel">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themeOverride>
</file>

<file path=docProps/app.xml><?xml version="1.0" encoding="utf-8"?>
<Properties xmlns="http://schemas.openxmlformats.org/officeDocument/2006/extended-properties" xmlns:vt="http://schemas.openxmlformats.org/officeDocument/2006/docPropsVTypes">
  <Template/>
  <TotalTime>6929</TotalTime>
  <Words>1737</Words>
  <Application>Microsoft Office PowerPoint</Application>
  <PresentationFormat>Presentación en pantalla (4:3)</PresentationFormat>
  <Paragraphs>268</Paragraphs>
  <Slides>47</Slides>
  <Notes>4</Notes>
  <HiddenSlides>0</HiddenSlides>
  <MMClips>0</MMClips>
  <ScaleCrop>false</ScaleCrop>
  <HeadingPairs>
    <vt:vector size="8" baseType="variant">
      <vt:variant>
        <vt:lpstr>Fuentes usadas</vt:lpstr>
      </vt:variant>
      <vt:variant>
        <vt:i4>8</vt:i4>
      </vt:variant>
      <vt:variant>
        <vt:lpstr>Tema</vt:lpstr>
      </vt:variant>
      <vt:variant>
        <vt:i4>1</vt:i4>
      </vt:variant>
      <vt:variant>
        <vt:lpstr>Servidores OLE incrustados</vt:lpstr>
      </vt:variant>
      <vt:variant>
        <vt:i4>3</vt:i4>
      </vt:variant>
      <vt:variant>
        <vt:lpstr>Títulos de diapositiva</vt:lpstr>
      </vt:variant>
      <vt:variant>
        <vt:i4>47</vt:i4>
      </vt:variant>
    </vt:vector>
  </HeadingPairs>
  <TitlesOfParts>
    <vt:vector size="59" baseType="lpstr">
      <vt:lpstr>Arial</vt:lpstr>
      <vt:lpstr>Wingdings</vt:lpstr>
      <vt:lpstr>Wingdings 2</vt:lpstr>
      <vt:lpstr>Calibri</vt:lpstr>
      <vt:lpstr>Times New Roman</vt:lpstr>
      <vt:lpstr>Tw Cen MT</vt:lpstr>
      <vt:lpstr>Castellar</vt:lpstr>
      <vt:lpstr>Symbol</vt:lpstr>
      <vt:lpstr>8_Intermedio</vt:lpstr>
      <vt:lpstr>Equation.3</vt:lpstr>
      <vt:lpstr>Gráfico de Microsoft Excel</vt:lpstr>
      <vt:lpstr>Acrobat Document</vt:lpstr>
      <vt:lpstr>Presentación de PowerPoint</vt:lpstr>
      <vt:lpstr>Presentación de PowerPoint</vt:lpstr>
      <vt:lpstr>FUNDACIONES - CONCEPTOS GENERALES</vt:lpstr>
      <vt:lpstr>FUNDACIONES - CONCEPTOS GENERALES</vt:lpstr>
      <vt:lpstr>FUNDACIONES - CONCEPTOS GENERALES</vt:lpstr>
      <vt:lpstr>FUNDACIONES - CONCEPTOS GENERALES</vt:lpstr>
      <vt:lpstr>INTERACCIÓN SUELO ESTRUCTURA</vt:lpstr>
      <vt:lpstr>INTERACCIÓN SUELO ESTRUCTURA</vt:lpstr>
      <vt:lpstr>INTERACCIÓN SUELO ESTRUCTURA</vt:lpstr>
      <vt:lpstr>INTERACCIÓN SUELO ESTRUCTURA</vt:lpstr>
      <vt:lpstr>INTERACCIÓN SUELO ESTRUCTURA</vt:lpstr>
      <vt:lpstr>INTERACCIÓN SUELO ESTRUCTURA</vt:lpstr>
      <vt:lpstr>INTERACCIÓN SUELO ESTRUCTURA</vt:lpstr>
      <vt:lpstr>INTERACCIÓN SUELO ESTRUCTURA</vt:lpstr>
      <vt:lpstr>INTERACCIÓN SUELO ESTRUCTURA</vt:lpstr>
      <vt:lpstr>INTERACCIÓN SUELO ESTRUCTURA</vt:lpstr>
      <vt:lpstr>INTERACCIÓN SUELO ESTRUCTURA</vt:lpstr>
      <vt:lpstr>INTERACCIÓN SUELO ESTRUCTURA</vt:lpstr>
      <vt:lpstr>INTERACCIÓN SUELO ESTRUCTURA</vt:lpstr>
      <vt:lpstr>Presentación de PowerPoint</vt:lpstr>
      <vt:lpstr>Presentación de PowerPoint</vt:lpstr>
      <vt:lpstr>Presentación de PowerPoint</vt:lpstr>
      <vt:lpstr>INTERACCIÓN SUELO ESTRUCTURA</vt:lpstr>
      <vt:lpstr>INGENIERÍA GEOTÉCNICA Y ESTRUCTURAL</vt:lpstr>
      <vt:lpstr>INGENIERÍA GEOTÉCNICA Y ESTRUCTURAL</vt:lpstr>
      <vt:lpstr>INGENIERÍA GEOTÉCNICA Y ESTRUCTURAL</vt:lpstr>
      <vt:lpstr>INGENIERÍA GEOTÉCNICA Y ESTRUCTURAL</vt:lpstr>
      <vt:lpstr>INGENIERÍA GEOTÉCNICA Y ESTRUCTURAL</vt:lpstr>
      <vt:lpstr>INGENIERÍA GEOTÉCNICA Y ESTRUCTURAL</vt:lpstr>
      <vt:lpstr>INGENIERÍA GEOTÉCNICA Y ESTRUCTURAL</vt:lpstr>
      <vt:lpstr>INGENIERÍA GEOTÉCNICA Y ESTRUCTURAL</vt:lpstr>
      <vt:lpstr>INGENIERÍA GEOTÉCNICA Y ESTRUCTURAL</vt:lpstr>
      <vt:lpstr>INGENIERÍA GEOTÉCNICA Y ESTRUCTURAL</vt:lpstr>
      <vt:lpstr>INGENIERÍA GEOTÉCNICA Y ESTRUCTURAL</vt:lpstr>
      <vt:lpstr>INGENIERÍA GEOTÉCNICA Y ESTRUCTURAL</vt:lpstr>
      <vt:lpstr>INGENIERÍA GEOTÉCNICA Y ESTRUCTURAL</vt:lpstr>
      <vt:lpstr>INGENIERÍA GEOTÉCNICA Y ESTRUCTURAL</vt:lpstr>
      <vt:lpstr>INGENIERÍA GEOTÉCNICA Y ESTRUCTURAL</vt:lpstr>
      <vt:lpstr>INGENIERÍA GEOTÉCNICA Y ESTRUCTURAL</vt:lpstr>
      <vt:lpstr>INGENIERÍA GEOTÉCNICA Y ESTRUCTURAL</vt:lpstr>
      <vt:lpstr>INGENIERÍA GEOTÉCNICA Y ESTRUCTURAL</vt:lpstr>
      <vt:lpstr>INGENIERÍA GEOTÉCNICA Y ESTRUCTURAL</vt:lpstr>
      <vt:lpstr>INGENIERÍA GEOTÉCNICA Y ESTRUCTURAL</vt:lpstr>
      <vt:lpstr>INGENIERÍA GEOTÉCNICA Y ESTRUCTURAL</vt:lpstr>
      <vt:lpstr>INGENIERÍA GEOTÉCNICA Y ESTRUCTURAL</vt:lpstr>
      <vt:lpstr>INGENIERÍA GEOTÉCNICA Y ESTRUCTURAL</vt:lpstr>
      <vt:lpstr>INGENIERÍA GEOTÉCNICA Y ESTRUCTURAL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Análisis de comportamiento de construcciones livianas fundadas en suelos de elevado PRH (potencial retracción – hinchamiento) - Módulo I</dc:title>
  <dc:creator>Maria</dc:creator>
  <cp:lastModifiedBy>Gonzalo Gutierrez</cp:lastModifiedBy>
  <cp:revision>600</cp:revision>
  <cp:lastPrinted>2013-11-12T11:44:49Z</cp:lastPrinted>
  <dcterms:created xsi:type="dcterms:W3CDTF">2011-09-26T14:16:32Z</dcterms:created>
  <dcterms:modified xsi:type="dcterms:W3CDTF">2022-09-22T17:05:49Z</dcterms:modified>
</cp:coreProperties>
</file>